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89"/>
  </p:handoutMasterIdLst>
  <p:sldIdLst>
    <p:sldId id="256" r:id="rId2"/>
    <p:sldId id="277" r:id="rId3"/>
    <p:sldId id="280" r:id="rId4"/>
    <p:sldId id="281" r:id="rId5"/>
    <p:sldId id="282" r:id="rId6"/>
    <p:sldId id="283" r:id="rId7"/>
    <p:sldId id="273" r:id="rId8"/>
    <p:sldId id="284"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367" r:id="rId22"/>
    <p:sldId id="368" r:id="rId23"/>
    <p:sldId id="298" r:id="rId24"/>
    <p:sldId id="301" r:id="rId25"/>
    <p:sldId id="302" r:id="rId26"/>
    <p:sldId id="299" r:id="rId27"/>
    <p:sldId id="369" r:id="rId28"/>
    <p:sldId id="303" r:id="rId29"/>
    <p:sldId id="370" r:id="rId30"/>
    <p:sldId id="306" r:id="rId31"/>
    <p:sldId id="308" r:id="rId32"/>
    <p:sldId id="309" r:id="rId33"/>
    <p:sldId id="311" r:id="rId34"/>
    <p:sldId id="313" r:id="rId35"/>
    <p:sldId id="371" r:id="rId36"/>
    <p:sldId id="312" r:id="rId37"/>
    <p:sldId id="372" r:id="rId38"/>
    <p:sldId id="315" r:id="rId39"/>
    <p:sldId id="373" r:id="rId40"/>
    <p:sldId id="374" r:id="rId41"/>
    <p:sldId id="375" r:id="rId42"/>
    <p:sldId id="319" r:id="rId43"/>
    <p:sldId id="317" r:id="rId44"/>
    <p:sldId id="323" r:id="rId45"/>
    <p:sldId id="322" r:id="rId46"/>
    <p:sldId id="324" r:id="rId47"/>
    <p:sldId id="325" r:id="rId48"/>
    <p:sldId id="376" r:id="rId49"/>
    <p:sldId id="327" r:id="rId50"/>
    <p:sldId id="329" r:id="rId51"/>
    <p:sldId id="330" r:id="rId52"/>
    <p:sldId id="377" r:id="rId53"/>
    <p:sldId id="328" r:id="rId54"/>
    <p:sldId id="331" r:id="rId55"/>
    <p:sldId id="334" r:id="rId56"/>
    <p:sldId id="336" r:id="rId57"/>
    <p:sldId id="378" r:id="rId58"/>
    <p:sldId id="335" r:id="rId59"/>
    <p:sldId id="338" r:id="rId60"/>
    <p:sldId id="339" r:id="rId61"/>
    <p:sldId id="340" r:id="rId62"/>
    <p:sldId id="341" r:id="rId63"/>
    <p:sldId id="343" r:id="rId64"/>
    <p:sldId id="344" r:id="rId65"/>
    <p:sldId id="345" r:id="rId66"/>
    <p:sldId id="379" r:id="rId67"/>
    <p:sldId id="346" r:id="rId68"/>
    <p:sldId id="348" r:id="rId69"/>
    <p:sldId id="349" r:id="rId70"/>
    <p:sldId id="350" r:id="rId71"/>
    <p:sldId id="337" r:id="rId72"/>
    <p:sldId id="380" r:id="rId73"/>
    <p:sldId id="381" r:id="rId74"/>
    <p:sldId id="351" r:id="rId75"/>
    <p:sldId id="356" r:id="rId76"/>
    <p:sldId id="355" r:id="rId77"/>
    <p:sldId id="358" r:id="rId78"/>
    <p:sldId id="357" r:id="rId79"/>
    <p:sldId id="359" r:id="rId80"/>
    <p:sldId id="360" r:id="rId81"/>
    <p:sldId id="362" r:id="rId82"/>
    <p:sldId id="361" r:id="rId83"/>
    <p:sldId id="364" r:id="rId84"/>
    <p:sldId id="363" r:id="rId85"/>
    <p:sldId id="366" r:id="rId86"/>
    <p:sldId id="365" r:id="rId87"/>
    <p:sldId id="279"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3440" autoAdjust="0"/>
  </p:normalViewPr>
  <p:slideViewPr>
    <p:cSldViewPr snapToGrid="0" snapToObjects="1">
      <p:cViewPr varScale="1">
        <p:scale>
          <a:sx n="40" d="100"/>
          <a:sy n="40" d="100"/>
        </p:scale>
        <p:origin x="48" y="917"/>
      </p:cViewPr>
      <p:guideLst>
        <p:guide orient="horz" pos="2160"/>
        <p:guide pos="2880"/>
      </p:guideLst>
    </p:cSldViewPr>
  </p:slideViewPr>
  <p:outlineViewPr>
    <p:cViewPr>
      <p:scale>
        <a:sx n="33" d="100"/>
        <a:sy n="33" d="100"/>
      </p:scale>
      <p:origin x="0" y="2241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6/24/2019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June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June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June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June 24,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June 24,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8.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6.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8.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CALCULUS </a:t>
            </a:r>
            <a:r>
              <a:rPr lang="en-US" dirty="0" err="1">
                <a:latin typeface="+mn-lt"/>
              </a:rPr>
              <a:t>volUME</a:t>
            </a:r>
            <a:r>
              <a:rPr lang="en-US" dirty="0">
                <a:latin typeface="+mn-lt"/>
              </a:rPr>
              <a:t> 3</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5 MULTIPLE INTEGRATION</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7311" y="5533644"/>
            <a:ext cx="1507110" cy="102436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2758" y="2518312"/>
            <a:ext cx="2010682"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5.9</a:t>
            </a:r>
          </a:p>
        </p:txBody>
      </p:sp>
      <p:pic>
        <p:nvPicPr>
          <p:cNvPr id="2" name="Picture Placeholder 1" descr="This figure consists of two figures marked a and b. In figure a, in xyz space, the surface z = 20 minus 2x2 minus y2 is shown for x and y from negative 3 to positive 3. The shape looks like a sheet that has been pinned at the corners and forced up gently in the middle. In figure b, in xyz space, the surface z = 20 minus 2x2 minus y2 is shown for x and y from 0 to positive 3. The surface is the upper corner of the figure from part a, and below the surface is marked the solid 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860" r="-686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The surface </a:t>
                </a:r>
                <a14:m>
                  <m:oMath xmlns:m="http://schemas.openxmlformats.org/officeDocument/2006/math">
                    <m:r>
                      <a:rPr lang="en-US" sz="1600" b="0" i="1" smtClean="0">
                        <a:latin typeface="Cambria Math"/>
                      </a:rPr>
                      <m:t>𝑧</m:t>
                    </m:r>
                    <m:r>
                      <a:rPr lang="en-US" sz="1600" b="0" i="1" smtClean="0">
                        <a:latin typeface="Cambria Math"/>
                      </a:rPr>
                      <m:t>=27 −2</m:t>
                    </m:r>
                    <m:sSup>
                      <m:sSupPr>
                        <m:ctrlPr>
                          <a:rPr lang="en-US" sz="1600" b="0" i="1" smtClean="0">
                            <a:latin typeface="Cambria Math" panose="02040503050406030204" pitchFamily="18" charset="0"/>
                          </a:rPr>
                        </m:ctrlPr>
                      </m:sSupPr>
                      <m:e>
                        <m:r>
                          <a:rPr lang="en-US" sz="1600" b="0" i="1" smtClean="0">
                            <a:latin typeface="Cambria Math"/>
                          </a:rPr>
                          <m:t>𝑥</m:t>
                        </m:r>
                      </m:e>
                      <m:sup>
                        <m:r>
                          <a:rPr lang="en-US" sz="1600" b="0" i="1" smtClean="0">
                            <a:latin typeface="Cambria Math"/>
                          </a:rPr>
                          <m:t>2</m:t>
                        </m:r>
                      </m:sup>
                    </m:sSup>
                    <m:r>
                      <a:rPr lang="en-US" sz="1600" b="0" i="0" smtClean="0">
                        <a:latin typeface="Cambria Math"/>
                      </a:rPr>
                      <m:t> − </m:t>
                    </m:r>
                    <m:sSup>
                      <m:sSupPr>
                        <m:ctrlPr>
                          <a:rPr lang="en-US" sz="1600" b="0" i="1" smtClean="0">
                            <a:latin typeface="Cambria Math" panose="02040503050406030204" pitchFamily="18" charset="0"/>
                          </a:rPr>
                        </m:ctrlPr>
                      </m:sSupPr>
                      <m:e>
                        <m:r>
                          <a:rPr lang="en-US" sz="1600" b="0" i="1" smtClean="0">
                            <a:latin typeface="Cambria Math"/>
                          </a:rPr>
                          <m:t>𝑦</m:t>
                        </m:r>
                      </m:e>
                      <m:sup>
                        <m:r>
                          <a:rPr lang="en-US" sz="1600" b="0" i="1" smtClean="0">
                            <a:latin typeface="Cambria Math"/>
                          </a:rPr>
                          <m:t>2</m:t>
                        </m:r>
                      </m:sup>
                    </m:sSup>
                  </m:oMath>
                </a14:m>
                <a:r>
                  <a:rPr lang="en-US" sz="1600" dirty="0"/>
                  <a:t> above the square region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a:rPr>
                          <m:t>𝑅</m:t>
                        </m:r>
                      </m:e>
                      <m:sub>
                        <m:r>
                          <a:rPr lang="en-US" sz="1600" b="0" i="1" smtClean="0">
                            <a:solidFill>
                              <a:schemeClr val="tx1"/>
                            </a:solidFill>
                            <a:latin typeface="Cambria Math"/>
                          </a:rPr>
                          <m:t>1</m:t>
                        </m:r>
                      </m:sub>
                    </m:sSub>
                    <m:r>
                      <a:rPr lang="en-US" sz="1600" i="1">
                        <a:solidFill>
                          <a:schemeClr val="tx1"/>
                        </a:solidFill>
                        <a:latin typeface="Cambria Math"/>
                      </a:rPr>
                      <m:t>=</m:t>
                    </m:r>
                    <m:d>
                      <m:dPr>
                        <m:begChr m:val="["/>
                        <m:endChr m:val="]"/>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a:rPr>
                          <m:t>−3</m:t>
                        </m:r>
                        <m:r>
                          <a:rPr lang="en-US" sz="1600" i="1">
                            <a:solidFill>
                              <a:schemeClr val="tx1"/>
                            </a:solidFill>
                            <a:latin typeface="Cambria Math"/>
                          </a:rPr>
                          <m:t>,</m:t>
                        </m:r>
                        <m:r>
                          <a:rPr lang="en-US" sz="1600" b="0" i="1" smtClean="0">
                            <a:solidFill>
                              <a:schemeClr val="tx1"/>
                            </a:solidFill>
                            <a:latin typeface="Cambria Math"/>
                          </a:rPr>
                          <m:t> 3</m:t>
                        </m:r>
                      </m:e>
                    </m:d>
                    <m:r>
                      <a:rPr lang="en-US" sz="1600" i="1" smtClean="0">
                        <a:solidFill>
                          <a:schemeClr val="tx1"/>
                        </a:solidFill>
                        <a:latin typeface="Cambria Math"/>
                        <a:ea typeface="Cambria Math"/>
                      </a:rPr>
                      <m:t>×</m:t>
                    </m:r>
                    <m:r>
                      <a:rPr lang="en-US" sz="1600" i="1">
                        <a:solidFill>
                          <a:schemeClr val="tx1"/>
                        </a:solidFill>
                        <a:latin typeface="Cambria Math"/>
                        <a:ea typeface="Cambria Math"/>
                      </a:rPr>
                      <m:t>[</m:t>
                    </m:r>
                    <m:r>
                      <a:rPr lang="en-US" sz="1600" b="0" i="1" smtClean="0">
                        <a:solidFill>
                          <a:schemeClr val="tx1"/>
                        </a:solidFill>
                        <a:latin typeface="Cambria Math"/>
                        <a:ea typeface="Cambria Math"/>
                      </a:rPr>
                      <m:t>−3</m:t>
                    </m:r>
                    <m:r>
                      <a:rPr lang="en-US" sz="1600" i="1">
                        <a:solidFill>
                          <a:schemeClr val="tx1"/>
                        </a:solidFill>
                        <a:latin typeface="Cambria Math"/>
                        <a:ea typeface="Cambria Math"/>
                      </a:rPr>
                      <m:t>, </m:t>
                    </m:r>
                    <m:r>
                      <a:rPr lang="en-US" sz="1600" b="0" i="1" smtClean="0">
                        <a:solidFill>
                          <a:schemeClr val="tx1"/>
                        </a:solidFill>
                        <a:latin typeface="Cambria Math"/>
                        <a:ea typeface="Cambria Math"/>
                      </a:rPr>
                      <m:t>3</m:t>
                    </m:r>
                    <m:r>
                      <a:rPr lang="en-US" sz="1600" i="1">
                        <a:solidFill>
                          <a:schemeClr val="tx1"/>
                        </a:solidFill>
                        <a:latin typeface="Cambria Math"/>
                        <a:ea typeface="Cambria Math"/>
                      </a:rPr>
                      <m:t>]</m:t>
                    </m:r>
                  </m:oMath>
                </a14:m>
                <a:r>
                  <a:rPr lang="en-US" sz="1600" dirty="0"/>
                  <a:t>.</a:t>
                </a:r>
              </a:p>
              <a:p>
                <a:pPr marL="342900" indent="-342900">
                  <a:buFontTx/>
                  <a:buAutoNum type="alphaLcParenBoth"/>
                </a:pPr>
                <a:r>
                  <a:rPr lang="en-US" sz="1600" dirty="0"/>
                  <a:t>The solid </a:t>
                </a:r>
                <a:r>
                  <a:rPr lang="en-US" sz="1600" i="1" dirty="0"/>
                  <a:t>S</a:t>
                </a:r>
                <a:r>
                  <a:rPr lang="en-US" sz="1600" dirty="0"/>
                  <a:t> lies under the surface </a:t>
                </a:r>
                <a14:m>
                  <m:oMath xmlns:m="http://schemas.openxmlformats.org/officeDocument/2006/math">
                    <m:r>
                      <a:rPr lang="en-US" sz="1600" i="1">
                        <a:latin typeface="Cambria Math"/>
                      </a:rPr>
                      <m:t>𝑧</m:t>
                    </m:r>
                    <m:r>
                      <a:rPr lang="en-US" sz="1600" i="1">
                        <a:latin typeface="Cambria Math"/>
                      </a:rPr>
                      <m:t>=27 −2</m:t>
                    </m:r>
                    <m:sSup>
                      <m:sSupPr>
                        <m:ctrlPr>
                          <a:rPr lang="en-US" sz="1600" i="1">
                            <a:latin typeface="Cambria Math" panose="02040503050406030204" pitchFamily="18" charset="0"/>
                          </a:rPr>
                        </m:ctrlPr>
                      </m:sSupPr>
                      <m:e>
                        <m:r>
                          <a:rPr lang="en-US" sz="1600" i="1">
                            <a:latin typeface="Cambria Math"/>
                          </a:rPr>
                          <m:t>𝑥</m:t>
                        </m:r>
                      </m:e>
                      <m:sup>
                        <m:r>
                          <a:rPr lang="en-US" sz="1600" i="1">
                            <a:latin typeface="Cambria Math"/>
                          </a:rPr>
                          <m:t>2</m:t>
                        </m:r>
                      </m:sup>
                    </m:sSup>
                    <m:r>
                      <a:rPr lang="en-US" sz="1600">
                        <a:latin typeface="Cambria Math"/>
                      </a:rPr>
                      <m:t> − </m:t>
                    </m:r>
                    <m:sSup>
                      <m:sSupPr>
                        <m:ctrlPr>
                          <a:rPr lang="en-US" sz="1600" i="1">
                            <a:latin typeface="Cambria Math" panose="02040503050406030204" pitchFamily="18" charset="0"/>
                          </a:rPr>
                        </m:ctrlPr>
                      </m:sSupPr>
                      <m:e>
                        <m:r>
                          <a:rPr lang="en-US" sz="1600" i="1">
                            <a:latin typeface="Cambria Math"/>
                          </a:rPr>
                          <m:t>𝑦</m:t>
                        </m:r>
                      </m:e>
                      <m:sup>
                        <m:r>
                          <a:rPr lang="en-US" sz="1600" i="1">
                            <a:latin typeface="Cambria Math"/>
                          </a:rPr>
                          <m:t>2</m:t>
                        </m:r>
                      </m:sup>
                    </m:sSup>
                  </m:oMath>
                </a14:m>
                <a:r>
                  <a:rPr lang="en-US" sz="1600" dirty="0"/>
                  <a:t> above the square region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a:rPr>
                          <m:t>𝑅</m:t>
                        </m:r>
                      </m:e>
                      <m:sub>
                        <m:r>
                          <a:rPr lang="en-US" sz="1600" b="0" i="1" smtClean="0">
                            <a:solidFill>
                              <a:schemeClr val="tx1"/>
                            </a:solidFill>
                            <a:latin typeface="Cambria Math"/>
                          </a:rPr>
                          <m:t>2</m:t>
                        </m:r>
                      </m:sub>
                    </m:sSub>
                    <m:r>
                      <a:rPr lang="en-US" sz="1600" i="1">
                        <a:solidFill>
                          <a:schemeClr val="tx1"/>
                        </a:solidFill>
                        <a:latin typeface="Cambria Math"/>
                      </a:rPr>
                      <m:t>=</m:t>
                    </m:r>
                    <m:d>
                      <m:dPr>
                        <m:begChr m:val="["/>
                        <m:endChr m:val="]"/>
                        <m:ctrlPr>
                          <a:rPr lang="en-US" sz="1600" i="1">
                            <a:solidFill>
                              <a:schemeClr val="tx1"/>
                            </a:solidFill>
                            <a:latin typeface="Cambria Math" panose="02040503050406030204" pitchFamily="18" charset="0"/>
                          </a:rPr>
                        </m:ctrlPr>
                      </m:dPr>
                      <m:e>
                        <m:r>
                          <a:rPr lang="en-US" sz="1600" b="0" i="1" smtClean="0">
                            <a:solidFill>
                              <a:schemeClr val="tx1"/>
                            </a:solidFill>
                            <a:latin typeface="Cambria Math"/>
                          </a:rPr>
                          <m:t>0</m:t>
                        </m:r>
                        <m:r>
                          <a:rPr lang="en-US" sz="1600" i="1">
                            <a:solidFill>
                              <a:schemeClr val="tx1"/>
                            </a:solidFill>
                            <a:latin typeface="Cambria Math"/>
                          </a:rPr>
                          <m:t>, 3</m:t>
                        </m:r>
                      </m:e>
                    </m:d>
                    <m:r>
                      <a:rPr lang="en-US" sz="1600" i="1">
                        <a:solidFill>
                          <a:schemeClr val="tx1"/>
                        </a:solidFill>
                        <a:latin typeface="Cambria Math"/>
                        <a:ea typeface="Cambria Math"/>
                      </a:rPr>
                      <m:t>×[</m:t>
                    </m:r>
                    <m:r>
                      <a:rPr lang="en-US" sz="1600" b="0" i="1" smtClean="0">
                        <a:solidFill>
                          <a:schemeClr val="tx1"/>
                        </a:solidFill>
                        <a:latin typeface="Cambria Math"/>
                        <a:ea typeface="Cambria Math"/>
                      </a:rPr>
                      <m:t>0,</m:t>
                    </m:r>
                    <m:r>
                      <a:rPr lang="en-US" sz="1600" i="1">
                        <a:solidFill>
                          <a:schemeClr val="tx1"/>
                        </a:solidFill>
                        <a:latin typeface="Cambria Math"/>
                        <a:ea typeface="Cambria Math"/>
                      </a:rPr>
                      <m:t> 3]</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2768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5.10</a:t>
            </a:r>
          </a:p>
        </p:txBody>
      </p:sp>
      <p:pic>
        <p:nvPicPr>
          <p:cNvPr id="2" name="Picture Placeholder 1" descr="A map of Wisconsin and Minnesota that shows many cities with numbers affixed to them. The highest numbers come in a narrow band, and the map is colored accordingly. The map effectively looks like a contour map, but instead of elevations, it uses these number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2070" r="-12070"/>
          <a:stretch>
            <a:fillRect/>
          </a:stretch>
        </p:blipFill>
        <p:spPr/>
      </p:pic>
      <p:sp>
        <p:nvSpPr>
          <p:cNvPr id="7" name="Text Placeholder 6"/>
          <p:cNvSpPr>
            <a:spLocks noGrp="1"/>
          </p:cNvSpPr>
          <p:nvPr>
            <p:ph type="body" sz="quarter" idx="14"/>
          </p:nvPr>
        </p:nvSpPr>
        <p:spPr/>
        <p:txBody>
          <a:bodyPr>
            <a:normAutofit/>
          </a:bodyPr>
          <a:lstStyle/>
          <a:p>
            <a:r>
              <a:rPr lang="en-US" sz="1600" dirty="0"/>
              <a:t>Effects of Hurricane Karl, which dumped 4–8 inches (100–200 mm) of rain in some parts of southwest Wisconsin, southern Minnesota, and southeast South Dakota over a span of 300 miles east to west and 250 miles north to south.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9557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5.11</a:t>
            </a:r>
          </a:p>
        </p:txBody>
      </p:sp>
      <p:pic>
        <p:nvPicPr>
          <p:cNvPr id="2" name="Picture Placeholder 1" descr="Another version of the previous storm map, but this time with lines drawn for x = 100, 200, and 300 and for y = 125 and 250. There is a dot in the center of each of the resulting rectangl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480" r="-15480"/>
          <a:stretch>
            <a:fillRect/>
          </a:stretch>
        </p:blipFill>
        <p:spPr/>
      </p:pic>
      <p:sp>
        <p:nvSpPr>
          <p:cNvPr id="7" name="Text Placeholder 6"/>
          <p:cNvSpPr>
            <a:spLocks noGrp="1"/>
          </p:cNvSpPr>
          <p:nvPr>
            <p:ph type="body" sz="quarter" idx="14"/>
          </p:nvPr>
        </p:nvSpPr>
        <p:spPr/>
        <p:txBody>
          <a:bodyPr>
            <a:normAutofit/>
          </a:bodyPr>
          <a:lstStyle/>
          <a:p>
            <a:r>
              <a:rPr lang="en-US" sz="1600" dirty="0"/>
              <a:t>Storm rainfall with rectangular axes and showing the midpoints of each </a:t>
            </a:r>
            <a:r>
              <a:rPr lang="en-US" sz="1600" dirty="0" err="1"/>
              <a:t>subrectangle</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9876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 contour map is shown with the highest point being about 18 and centered near (4, negative 1). From this point, the values decrease to 16, 14, 12, 10, 8, and 6 roughly every 0.5 to 1 distance. The lowest point is negative four near (negative 3, 4). There is a local minimum of 2 near (negative 1, 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115" r="-21115"/>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7340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5.12</a:t>
            </a:r>
          </a:p>
        </p:txBody>
      </p:sp>
      <p:pic>
        <p:nvPicPr>
          <p:cNvPr id="2" name="Picture Placeholder 1" descr="A rectangle R with a shape D inside of it. Inside D, there is a point labeled g(x, y) = f(x, y). Outside D but still inside R, there is a point labeled g(x, y) = 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627" r="-3562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For a region </a:t>
                </a:r>
                <a:r>
                  <a:rPr lang="en-US" sz="1600" i="1" dirty="0"/>
                  <a:t>D</a:t>
                </a:r>
                <a:r>
                  <a:rPr lang="en-US" sz="1600" dirty="0"/>
                  <a:t> that is a subset of </a:t>
                </a:r>
                <a:r>
                  <a:rPr lang="en-US" sz="1600" i="1" dirty="0"/>
                  <a:t>R</a:t>
                </a:r>
                <a:r>
                  <a:rPr lang="en-US" sz="1600" dirty="0"/>
                  <a:t>, we can define a function </a:t>
                </a:r>
                <a14:m>
                  <m:oMath xmlns:m="http://schemas.openxmlformats.org/officeDocument/2006/math">
                    <m:r>
                      <a:rPr lang="en-US" sz="1600" b="0" i="1" smtClean="0">
                        <a:latin typeface="Cambria Math"/>
                      </a:rPr>
                      <m:t>𝑔</m:t>
                    </m:r>
                    <m:r>
                      <a:rPr lang="en-US" sz="1600" b="0" i="1" smtClean="0">
                        <a:latin typeface="Cambria Math"/>
                      </a:rPr>
                      <m:t>(</m:t>
                    </m:r>
                    <m:r>
                      <a:rPr lang="en-US" sz="1600" b="0" i="1" smtClean="0">
                        <a:latin typeface="Cambria Math"/>
                      </a:rPr>
                      <m:t>𝑥</m:t>
                    </m:r>
                    <m:r>
                      <a:rPr lang="en-US" sz="1600" b="0" i="1" smtClean="0">
                        <a:latin typeface="Cambria Math"/>
                      </a:rPr>
                      <m:t>, </m:t>
                    </m:r>
                    <m:r>
                      <a:rPr lang="en-US" sz="1600" b="0" i="1" smtClean="0">
                        <a:latin typeface="Cambria Math"/>
                      </a:rPr>
                      <m:t>𝑦</m:t>
                    </m:r>
                    <m:r>
                      <a:rPr lang="en-US" sz="1600" b="0" i="1" smtClean="0">
                        <a:latin typeface="Cambria Math"/>
                      </a:rPr>
                      <m:t>)</m:t>
                    </m:r>
                  </m:oMath>
                </a14:m>
                <a:r>
                  <a:rPr lang="en-US" sz="1600" dirty="0"/>
                  <a:t> to equal </a:t>
                </a:r>
                <a14:m>
                  <m:oMath xmlns:m="http://schemas.openxmlformats.org/officeDocument/2006/math">
                    <m:r>
                      <a:rPr lang="en-US" sz="1600" b="0" i="1" smtClean="0">
                        <a:latin typeface="Cambria Math"/>
                      </a:rPr>
                      <m:t>𝑓</m:t>
                    </m:r>
                    <m:r>
                      <a:rPr lang="en-US" sz="1600" i="1">
                        <a:latin typeface="Cambria Math"/>
                      </a:rPr>
                      <m:t>(</m:t>
                    </m:r>
                    <m:r>
                      <a:rPr lang="en-US" sz="1600" i="1">
                        <a:latin typeface="Cambria Math"/>
                      </a:rPr>
                      <m:t>𝑥</m:t>
                    </m:r>
                    <m:r>
                      <a:rPr lang="en-US" sz="1600" i="1">
                        <a:latin typeface="Cambria Math"/>
                      </a:rPr>
                      <m:t>, </m:t>
                    </m:r>
                    <m:r>
                      <a:rPr lang="en-US" sz="1600" i="1">
                        <a:latin typeface="Cambria Math"/>
                      </a:rPr>
                      <m:t>𝑦</m:t>
                    </m:r>
                    <m:r>
                      <a:rPr lang="en-US" sz="1600" i="1">
                        <a:latin typeface="Cambria Math"/>
                      </a:rPr>
                      <m:t>)</m:t>
                    </m:r>
                  </m:oMath>
                </a14:m>
                <a:r>
                  <a:rPr lang="en-US" sz="1600" dirty="0"/>
                  <a:t> at every point in </a:t>
                </a:r>
                <a:r>
                  <a:rPr lang="en-US" sz="1600" i="1" dirty="0"/>
                  <a:t>D</a:t>
                </a:r>
                <a:r>
                  <a:rPr lang="en-US" sz="1600" dirty="0"/>
                  <a:t> and </a:t>
                </a:r>
                <a14:m>
                  <m:oMath xmlns:m="http://schemas.openxmlformats.org/officeDocument/2006/math">
                    <m:r>
                      <a:rPr lang="en-US" sz="1600" i="1" dirty="0" smtClean="0">
                        <a:latin typeface="Cambria Math"/>
                      </a:rPr>
                      <m:t>0</m:t>
                    </m:r>
                  </m:oMath>
                </a14:m>
                <a:r>
                  <a:rPr lang="en-US" sz="1600" dirty="0"/>
                  <a:t> at every point of </a:t>
                </a:r>
                <a:r>
                  <a:rPr lang="en-US" sz="1600" i="1" dirty="0"/>
                  <a:t>R</a:t>
                </a:r>
                <a:r>
                  <a:rPr lang="en-US" sz="1600" dirty="0"/>
                  <a:t> not in </a:t>
                </a:r>
                <a:r>
                  <a:rPr lang="en-US" sz="1600" i="1" dirty="0"/>
                  <a:t>D</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539153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5.13</a:t>
            </a:r>
          </a:p>
        </p:txBody>
      </p:sp>
      <p:pic>
        <p:nvPicPr>
          <p:cNvPr id="2" name="Picture Placeholder 1" descr="The graphs showing a region marked D. In all instances, between a and b, there is a shape that is defined by two functions g1(x) and g2(x). In one instance, the two functions do not touch; in another instance, they touch at the end point a, and in the last instance they touch at both end poi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6284" b="-262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Type I region lies between two vertical lines and the graphs of two functions of </a:t>
                </a:r>
                <a14:m>
                  <m:oMath xmlns:m="http://schemas.openxmlformats.org/officeDocument/2006/math">
                    <m:r>
                      <a:rPr lang="en-US" sz="1600" i="1">
                        <a:latin typeface="Cambria Math"/>
                      </a:rPr>
                      <m:t>𝑥</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5942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5.14</a:t>
            </a:r>
          </a:p>
        </p:txBody>
      </p:sp>
      <p:pic>
        <p:nvPicPr>
          <p:cNvPr id="2" name="Picture Placeholder 1" descr="The graphs show a region marked D. In all instances, between c and d, there is a shape that is defined by two vertically oriented functions x = h1(y) and x = h2(y). In one instance, the two functions do not touch; in the other instance, they touch at the end point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94" r="-369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Type II region lies between two horizontal lines and the graphs of two functions of </a:t>
                </a:r>
                <a14:m>
                  <m:oMath xmlns:m="http://schemas.openxmlformats.org/officeDocument/2006/math">
                    <m:r>
                      <a:rPr lang="en-US" sz="1600" b="0" i="1" smtClean="0">
                        <a:latin typeface="Cambria Math"/>
                      </a:rPr>
                      <m:t>𝑦</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65765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5.15</a:t>
            </a:r>
          </a:p>
        </p:txBody>
      </p:sp>
      <p:pic>
        <p:nvPicPr>
          <p:cNvPr id="2" name="Picture Placeholder 1" descr="The region D is drawn between two functions, namely, y = the square root of x and y = x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430" r="-13430"/>
          <a:stretch>
            <a:fillRect/>
          </a:stretch>
        </p:blipFill>
        <p:spPr/>
      </p:pic>
      <p:sp>
        <p:nvSpPr>
          <p:cNvPr id="7" name="Text Placeholder 6"/>
          <p:cNvSpPr>
            <a:spLocks noGrp="1"/>
          </p:cNvSpPr>
          <p:nvPr>
            <p:ph type="body" sz="quarter" idx="14"/>
          </p:nvPr>
        </p:nvSpPr>
        <p:spPr/>
        <p:txBody>
          <a:bodyPr>
            <a:normAutofit/>
          </a:bodyPr>
          <a:lstStyle/>
          <a:p>
            <a:r>
              <a:rPr lang="en-US" sz="1600" dirty="0"/>
              <a:t>Region </a:t>
            </a:r>
            <a:r>
              <a:rPr lang="en-US" sz="1600" i="1" dirty="0"/>
              <a:t>D</a:t>
            </a:r>
            <a:r>
              <a:rPr lang="en-US" sz="1600" dirty="0"/>
              <a:t> can be described as Type I or as Type II.</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32620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5.16</a:t>
            </a:r>
          </a:p>
        </p:txBody>
      </p:sp>
      <p:pic>
        <p:nvPicPr>
          <p:cNvPr id="2" name="Picture Placeholder 1" descr="A triangle marked D drawn with lines y = 1/2 x and y = 1, with vertices (0, 0), (2, 1), and (0, 1). Here, there is a pair of red arrows reaching vertically from one edge to the oth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423" r="-2342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We can express region </a:t>
                </a:r>
                <a:r>
                  <a:rPr lang="en-US" sz="1600" i="1" dirty="0"/>
                  <a:t>D</a:t>
                </a:r>
                <a:r>
                  <a:rPr lang="en-US" sz="1600" dirty="0"/>
                  <a:t> as a Type I region and integrate from </a:t>
                </a:r>
                <a14:m>
                  <m:oMath xmlns:m="http://schemas.openxmlformats.org/officeDocument/2006/math">
                    <m:r>
                      <a:rPr lang="en-US" sz="1600" b="0" i="1" smtClean="0">
                        <a:latin typeface="Cambria Math"/>
                      </a:rPr>
                      <m:t>𝑦</m:t>
                    </m:r>
                    <m:r>
                      <a:rPr lang="en-US" sz="1600" b="0" i="1" smtClean="0">
                        <a:latin typeface="Cambria Math"/>
                      </a:rPr>
                      <m:t>=</m:t>
                    </m:r>
                    <m:f>
                      <m:fPr>
                        <m:ctrlPr>
                          <a:rPr lang="en-US" sz="1600" b="0" i="1" smtClean="0">
                            <a:latin typeface="Cambria Math" panose="02040503050406030204" pitchFamily="18" charset="0"/>
                          </a:rPr>
                        </m:ctrlPr>
                      </m:fPr>
                      <m:num>
                        <m:r>
                          <a:rPr lang="en-US" sz="1600" b="0" i="1" smtClean="0">
                            <a:latin typeface="Cambria Math"/>
                          </a:rPr>
                          <m:t>1</m:t>
                        </m:r>
                      </m:num>
                      <m:den>
                        <m:r>
                          <a:rPr lang="en-US" sz="1600" b="0" i="1" smtClean="0">
                            <a:latin typeface="Cambria Math"/>
                          </a:rPr>
                          <m:t>2</m:t>
                        </m:r>
                      </m:den>
                    </m:f>
                    <m:r>
                      <a:rPr lang="en-US" sz="1600" b="0" i="1" smtClean="0">
                        <a:latin typeface="Cambria Math"/>
                      </a:rPr>
                      <m:t>𝑥</m:t>
                    </m:r>
                  </m:oMath>
                </a14:m>
                <a:r>
                  <a:rPr lang="en-US" sz="1600" dirty="0"/>
                  <a:t>  to </a:t>
                </a:r>
                <a14:m>
                  <m:oMath xmlns:m="http://schemas.openxmlformats.org/officeDocument/2006/math">
                    <m:r>
                      <a:rPr lang="en-US" sz="1600" b="0" i="1" smtClean="0">
                        <a:latin typeface="Cambria Math"/>
                      </a:rPr>
                      <m:t>𝑦</m:t>
                    </m:r>
                    <m:r>
                      <a:rPr lang="en-US" sz="1600" b="0" i="1" smtClean="0">
                        <a:latin typeface="Cambria Math"/>
                      </a:rPr>
                      <m:t>=1</m:t>
                    </m:r>
                  </m:oMath>
                </a14:m>
                <a:r>
                  <a:rPr lang="en-US" sz="1600" dirty="0"/>
                  <a:t>, between the lines </a:t>
                </a:r>
                <a14:m>
                  <m:oMath xmlns:m="http://schemas.openxmlformats.org/officeDocument/2006/math">
                    <m:r>
                      <a:rPr lang="en-US" sz="1600" b="0" i="1" smtClean="0">
                        <a:latin typeface="Cambria Math"/>
                      </a:rPr>
                      <m:t>𝑥</m:t>
                    </m:r>
                    <m:r>
                      <a:rPr lang="en-US" sz="1600" i="1">
                        <a:latin typeface="Cambria Math"/>
                      </a:rPr>
                      <m:t>=</m:t>
                    </m:r>
                    <m:r>
                      <a:rPr lang="en-US" sz="1600" b="0" i="1" smtClean="0">
                        <a:latin typeface="Cambria Math"/>
                      </a:rPr>
                      <m:t>0</m:t>
                    </m:r>
                  </m:oMath>
                </a14:m>
                <a:r>
                  <a:rPr lang="en-US" sz="1600" dirty="0"/>
                  <a:t> and </a:t>
                </a:r>
                <a14:m>
                  <m:oMath xmlns:m="http://schemas.openxmlformats.org/officeDocument/2006/math">
                    <m:r>
                      <a:rPr lang="en-US" sz="1600" i="1">
                        <a:latin typeface="Cambria Math"/>
                      </a:rPr>
                      <m:t>𝑥</m:t>
                    </m:r>
                    <m:r>
                      <a:rPr lang="en-US" sz="1600" i="1">
                        <a:latin typeface="Cambria Math"/>
                      </a:rPr>
                      <m:t>=2</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03926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5.17</a:t>
            </a:r>
          </a:p>
        </p:txBody>
      </p:sp>
      <p:pic>
        <p:nvPicPr>
          <p:cNvPr id="2" name="Picture Placeholder 1" descr="A triangle marked D drawn with lines x = 2y and y = 1, with vertices (0, 0), (2, 1), and (0, 1). Here there is a pair of red arrows reaching horizontally from one edge to the oth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477" r="-3047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80105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a:t>
            </a:r>
          </a:p>
        </p:txBody>
      </p:sp>
      <p:pic>
        <p:nvPicPr>
          <p:cNvPr id="2" name="Picture Placeholder 1" descr="A photo of a glass ovoid dome reflecting in the water to make something like a football shap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7615" r="-27615"/>
          <a:stretch>
            <a:fillRect/>
          </a:stretch>
        </p:blipFill>
        <p:spPr/>
      </p:pic>
      <p:sp>
        <p:nvSpPr>
          <p:cNvPr id="7" name="Text Placeholder 6"/>
          <p:cNvSpPr>
            <a:spLocks noGrp="1"/>
          </p:cNvSpPr>
          <p:nvPr>
            <p:ph type="body" sz="quarter" idx="14"/>
          </p:nvPr>
        </p:nvSpPr>
        <p:spPr/>
        <p:txBody>
          <a:bodyPr>
            <a:noAutofit/>
          </a:bodyPr>
          <a:lstStyle/>
          <a:p>
            <a:r>
              <a:rPr lang="en-US" sz="1600" dirty="0"/>
              <a:t>The City of Arts and Sciences in Valencia, Spain, has a unique structure along an axis of just two kilometers that was formerly the bed of the River </a:t>
            </a:r>
            <a:r>
              <a:rPr lang="en-US" sz="1600" dirty="0" err="1"/>
              <a:t>Turia</a:t>
            </a:r>
            <a:r>
              <a:rPr lang="en-US" sz="1600" dirty="0"/>
              <a:t>. The </a:t>
            </a:r>
            <a:r>
              <a:rPr lang="en-US" sz="1600" dirty="0" err="1"/>
              <a:t>l’Hemisfèric</a:t>
            </a:r>
            <a:r>
              <a:rPr lang="en-US" sz="1600" dirty="0"/>
              <a:t> has an IMAX cinema with three systems of modern digital projections onto a concave screen of 900 square meters. An oval roof over 100 meters long has been made to look like a huge human eye that comes alive and opens up to the world as the “Eye of Wisdom.” (credit: modification of work by Javier </a:t>
            </a:r>
            <a:r>
              <a:rPr lang="en-US" sz="1600" dirty="0" err="1"/>
              <a:t>Yaya</a:t>
            </a:r>
            <a:r>
              <a:rPr lang="en-US" sz="1600" dirty="0"/>
              <a:t> </a:t>
            </a:r>
            <a:r>
              <a:rPr lang="en-US" sz="1600" dirty="0" err="1"/>
              <a:t>Tur</a:t>
            </a:r>
            <a:r>
              <a:rPr lang="en-US" sz="1600" dirty="0"/>
              <a:t>, 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399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5.18</a:t>
            </a:r>
          </a:p>
        </p:txBody>
      </p:sp>
      <p:pic>
        <p:nvPicPr>
          <p:cNvPr id="2" name="Picture Placeholder 1" descr="This figure consists of two figures labeled a and b. In figure a, a region is bounded by y = the square root of the quantity (x + 3), y = the negative of the square root of the quantity (x + 3), and y = x minus 3, which has points of intersection (6, 3), (1, negative 2), and (0, negative 3). There are vertical lines in the shape, and it is noted that this is a type I region: integrate first with respect to y. In figure b, a region is bounded by x = y2 minus 3 and x = y + 3, which has points of intersection (6, 3), (1, negative 2), and (0, negative 3). There are horizontal lines in the shape, and it is noted that this is a type II region: integrate first with respect to x."/>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986" b="-1986"/>
          <a:stretch>
            <a:fillRect/>
          </a:stretch>
        </p:blipFill>
        <p:spPr/>
      </p:pic>
      <p:sp>
        <p:nvSpPr>
          <p:cNvPr id="7" name="Text Placeholder 6"/>
          <p:cNvSpPr>
            <a:spLocks noGrp="1"/>
          </p:cNvSpPr>
          <p:nvPr>
            <p:ph type="body" sz="quarter" idx="14"/>
          </p:nvPr>
        </p:nvSpPr>
        <p:spPr/>
        <p:txBody>
          <a:bodyPr>
            <a:normAutofit/>
          </a:bodyPr>
          <a:lstStyle/>
          <a:p>
            <a:r>
              <a:rPr lang="en-US" sz="1600" dirty="0"/>
              <a:t>The region </a:t>
            </a:r>
            <a:r>
              <a:rPr lang="en-US" sz="1600" i="1" dirty="0"/>
              <a:t>D</a:t>
            </a:r>
            <a:r>
              <a:rPr lang="en-US" sz="1600" dirty="0"/>
              <a:t> in this example can be either </a:t>
            </a:r>
            <a:r>
              <a:rPr lang="en-US" sz="1600" dirty="0">
                <a:solidFill>
                  <a:srgbClr val="6CB255"/>
                </a:solidFill>
              </a:rPr>
              <a:t>(a)</a:t>
            </a:r>
            <a:r>
              <a:rPr lang="en-US" sz="1600" dirty="0"/>
              <a:t> Type I or </a:t>
            </a:r>
            <a:r>
              <a:rPr lang="en-US" sz="1600" dirty="0">
                <a:solidFill>
                  <a:srgbClr val="6CB255"/>
                </a:solidFill>
              </a:rPr>
              <a:t>(b)</a:t>
            </a:r>
            <a:r>
              <a:rPr lang="en-US" sz="1600" dirty="0"/>
              <a:t> Type II.</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766801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5.19</a:t>
            </a:r>
          </a:p>
        </p:txBody>
      </p:sp>
      <p:pic>
        <p:nvPicPr>
          <p:cNvPr id="2" name="Picture Placeholder 1" descr="A complicated shape enclosed by the lines y = (x + 2) squared, x = 16y minus y cubed, x = negative 2, and y = negative 4. This graph has intersection points (0, 4), (negative 2, 0), (0, negative 4), and (negative 2, negative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6866" r="-66866"/>
          <a:stretch>
            <a:fillRect/>
          </a:stretch>
        </p:blipFill>
        <p:spPr/>
      </p:pic>
      <p:sp>
        <p:nvSpPr>
          <p:cNvPr id="7" name="Text Placeholder 6"/>
          <p:cNvSpPr>
            <a:spLocks noGrp="1"/>
          </p:cNvSpPr>
          <p:nvPr>
            <p:ph type="body" sz="quarter" idx="14"/>
          </p:nvPr>
        </p:nvSpPr>
        <p:spPr/>
        <p:txBody>
          <a:bodyPr>
            <a:normAutofit/>
          </a:bodyPr>
          <a:lstStyle/>
          <a:p>
            <a:r>
              <a:rPr lang="en-US" sz="1600" dirty="0"/>
              <a:t>This region can be decomposed into a union of three regions of Type I or Type II.</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92171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5.20</a:t>
            </a:r>
          </a:p>
        </p:txBody>
      </p:sp>
      <p:pic>
        <p:nvPicPr>
          <p:cNvPr id="2" name="Picture Placeholder 1" descr="The same complicated shape enclosed by the lines y = (x + 2) squared, x = 16y minus y cubed, x = negative 2, and y = negative 4. This graph has intersection points (0, 4), (negative 2, 0), (0, negative 4), and (negative 2, negative 4). The area in the first quadrant is marked as D2 and a Type II region. The region in the second quadrant is marked as D1 and is a Type I region. The region in the third quadrant is marked as D3 and is a Type II regi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6866" r="-66866"/>
          <a:stretch>
            <a:fillRect/>
          </a:stretch>
        </p:blipFill>
        <p:spPr/>
      </p:pic>
      <p:sp>
        <p:nvSpPr>
          <p:cNvPr id="7" name="Text Placeholder 6"/>
          <p:cNvSpPr>
            <a:spLocks noGrp="1"/>
          </p:cNvSpPr>
          <p:nvPr>
            <p:ph type="body" sz="quarter" idx="14"/>
          </p:nvPr>
        </p:nvSpPr>
        <p:spPr/>
        <p:txBody>
          <a:bodyPr>
            <a:normAutofit/>
          </a:bodyPr>
          <a:lstStyle/>
          <a:p>
            <a:r>
              <a:rPr lang="en-US" sz="1600" dirty="0"/>
              <a:t>Breaking the region into three </a:t>
            </a:r>
            <a:r>
              <a:rPr lang="en-US" sz="1600" dirty="0" err="1"/>
              <a:t>subregions</a:t>
            </a:r>
            <a:r>
              <a:rPr lang="en-US" sz="1600" dirty="0"/>
              <a:t> makes it easier to set up the integration.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58602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5.21</a:t>
            </a:r>
          </a:p>
        </p:txBody>
      </p:sp>
      <p:pic>
        <p:nvPicPr>
          <p:cNvPr id="2" name="Picture Placeholder 1" descr="This figure consists of two figures labeled Type I and Type II. In the Type I figure, a curve is given as y = 2 minus x squared, which forms a shape with the x and y axes. There is a vertical line with arrows on the end of it within this shape. In the Type II figure, a curve is given as x = the square root of the quantity (2 minus y), which forms a shape with the x and y axes. There is a horizontal line with arrows on the end of it within this shap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180" r="-7180"/>
          <a:stretch>
            <a:fillRect/>
          </a:stretch>
        </p:blipFill>
        <p:spPr/>
      </p:pic>
      <p:sp>
        <p:nvSpPr>
          <p:cNvPr id="7" name="Text Placeholder 6"/>
          <p:cNvSpPr>
            <a:spLocks noGrp="1"/>
          </p:cNvSpPr>
          <p:nvPr>
            <p:ph type="body" sz="quarter" idx="14"/>
          </p:nvPr>
        </p:nvSpPr>
        <p:spPr/>
        <p:txBody>
          <a:bodyPr>
            <a:normAutofit/>
          </a:bodyPr>
          <a:lstStyle/>
          <a:p>
            <a:r>
              <a:rPr lang="en-US" sz="1600" dirty="0"/>
              <a:t>Converting a region from Type I to Type II.</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719621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5.22</a:t>
            </a:r>
          </a:p>
        </p:txBody>
      </p:sp>
      <p:pic>
        <p:nvPicPr>
          <p:cNvPr id="2" name="Picture Placeholder 1" descr="The line y = 1 minus x is drawn, and it is also marked as x = 1 minus y. There is a shaded region around x = 0 that comes from the y axis, which projects down to make a shaded region marked y = 0 from the x axi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5510" r="-55510"/>
          <a:stretch>
            <a:fillRect/>
          </a:stretch>
        </p:blipFill>
        <p:spPr/>
      </p:pic>
      <p:sp>
        <p:nvSpPr>
          <p:cNvPr id="7" name="Text Placeholder 6"/>
          <p:cNvSpPr>
            <a:spLocks noGrp="1"/>
          </p:cNvSpPr>
          <p:nvPr>
            <p:ph type="body" sz="quarter" idx="14"/>
          </p:nvPr>
        </p:nvSpPr>
        <p:spPr/>
        <p:txBody>
          <a:bodyPr>
            <a:normAutofit/>
          </a:bodyPr>
          <a:lstStyle/>
          <a:p>
            <a:r>
              <a:rPr lang="en-US" sz="1600" dirty="0"/>
              <a:t>A triangular region </a:t>
            </a:r>
            <a:r>
              <a:rPr lang="en-US" sz="1600" i="1" dirty="0"/>
              <a:t>R</a:t>
            </a:r>
            <a:r>
              <a:rPr lang="en-US" sz="1600" dirty="0"/>
              <a:t> for integrating in two ways.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0554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5.23</a:t>
            </a:r>
          </a:p>
        </p:txBody>
      </p:sp>
      <p:pic>
        <p:nvPicPr>
          <p:cNvPr id="2" name="Picture Placeholder 1" descr="This figure shows a tetrahedron bounded by x = 0, y = 0, z = 0, and 2x + 3y = 6 (or z = 6 minus 2x minus 3y)."/>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2839" r="-1283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tetrahedron consisting of the three coordinate planes and the plane </a:t>
                </a:r>
                <a14:m>
                  <m:oMath xmlns:m="http://schemas.openxmlformats.org/officeDocument/2006/math">
                    <m:r>
                      <a:rPr lang="en-US" sz="1600" b="0" i="1" smtClean="0">
                        <a:latin typeface="Cambria Math"/>
                      </a:rPr>
                      <m:t>𝑧</m:t>
                    </m:r>
                    <m:r>
                      <a:rPr lang="en-US" sz="1600" b="0" i="1" smtClean="0">
                        <a:latin typeface="Cambria Math"/>
                      </a:rPr>
                      <m:t>=6 −2</m:t>
                    </m:r>
                    <m:r>
                      <a:rPr lang="en-US" sz="1600" b="0" i="1" smtClean="0">
                        <a:latin typeface="Cambria Math"/>
                      </a:rPr>
                      <m:t>𝑥</m:t>
                    </m:r>
                    <m:r>
                      <a:rPr lang="en-US" sz="1600" b="0" i="1" smtClean="0">
                        <a:latin typeface="Cambria Math"/>
                      </a:rPr>
                      <m:t> −3</m:t>
                    </m:r>
                    <m:r>
                      <a:rPr lang="en-US" sz="1600" b="0" i="1" smtClean="0">
                        <a:latin typeface="Cambria Math"/>
                      </a:rPr>
                      <m:t>𝑦</m:t>
                    </m:r>
                  </m:oMath>
                </a14:m>
                <a:r>
                  <a:rPr lang="en-US" sz="1600" dirty="0"/>
                  <a:t>, with the base bound by </a:t>
                </a:r>
                <a14:m>
                  <m:oMath xmlns:m="http://schemas.openxmlformats.org/officeDocument/2006/math">
                    <m:r>
                      <a:rPr lang="en-US" sz="1600" b="0" i="1" smtClean="0">
                        <a:latin typeface="Cambria Math"/>
                      </a:rPr>
                      <m:t>𝑥</m:t>
                    </m:r>
                    <m:r>
                      <a:rPr lang="en-US" sz="1600" b="0" i="1" smtClean="0">
                        <a:latin typeface="Cambria Math"/>
                      </a:rPr>
                      <m:t>=0</m:t>
                    </m:r>
                  </m:oMath>
                </a14:m>
                <a:r>
                  <a:rPr lang="en-US" sz="1600" dirty="0"/>
                  <a:t>, </a:t>
                </a:r>
                <a14:m>
                  <m:oMath xmlns:m="http://schemas.openxmlformats.org/officeDocument/2006/math">
                    <m:r>
                      <a:rPr lang="en-US" sz="1600" b="0" i="1" smtClean="0">
                        <a:latin typeface="Cambria Math"/>
                      </a:rPr>
                      <m:t>𝑦</m:t>
                    </m:r>
                    <m:r>
                      <a:rPr lang="en-US" sz="1600" i="1">
                        <a:latin typeface="Cambria Math"/>
                      </a:rPr>
                      <m:t>=0</m:t>
                    </m:r>
                  </m:oMath>
                </a14:m>
                <a:r>
                  <a:rPr lang="en-US" sz="1600" dirty="0"/>
                  <a:t>, and </a:t>
                </a:r>
                <a14:m>
                  <m:oMath xmlns:m="http://schemas.openxmlformats.org/officeDocument/2006/math">
                    <m:r>
                      <a:rPr lang="en-US" sz="1600" b="0" i="0" smtClean="0">
                        <a:latin typeface="Cambria Math"/>
                      </a:rPr>
                      <m:t>2</m:t>
                    </m:r>
                    <m:r>
                      <a:rPr lang="en-US" sz="1600" i="1">
                        <a:latin typeface="Cambria Math"/>
                      </a:rPr>
                      <m:t>𝑥</m:t>
                    </m:r>
                    <m:r>
                      <a:rPr lang="en-US" sz="1600" b="0" i="1" smtClean="0">
                        <a:latin typeface="Cambria Math"/>
                      </a:rPr>
                      <m:t>+3</m:t>
                    </m:r>
                    <m:r>
                      <a:rPr lang="en-US" sz="1600" b="0" i="1" smtClean="0">
                        <a:latin typeface="Cambria Math"/>
                      </a:rPr>
                      <m:t>𝑦</m:t>
                    </m:r>
                    <m:r>
                      <a:rPr lang="en-US" sz="1600" i="1">
                        <a:latin typeface="Cambria Math"/>
                      </a:rPr>
                      <m:t>=</m:t>
                    </m:r>
                    <m:r>
                      <a:rPr lang="en-US" sz="1600" b="0" i="1" smtClean="0">
                        <a:latin typeface="Cambria Math"/>
                      </a:rPr>
                      <m:t>6</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r="-529"/>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7648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5.24</a:t>
            </a:r>
          </a:p>
        </p:txBody>
      </p:sp>
      <p:pic>
        <p:nvPicPr>
          <p:cNvPr id="2" name="Picture Placeholder 1" descr="The line y = 2 x (also marked x = y/2) is shown, as is y = x squared (also marked x = the square root of y). There are vertical and horizontal shadings giving for small stretch of this region, denoting that it can be treated as a Type I or Type II are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84" r="-2284"/>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 region bounded by </a:t>
                </a:r>
                <a14:m>
                  <m:oMath xmlns:m="http://schemas.openxmlformats.org/officeDocument/2006/math">
                    <m:r>
                      <a:rPr lang="en-US" sz="1600" b="0" i="1" smtClean="0">
                        <a:solidFill>
                          <a:schemeClr val="tx1"/>
                        </a:solidFill>
                        <a:latin typeface="Cambria Math"/>
                      </a:rPr>
                      <m:t>𝑦</m:t>
                    </m:r>
                    <m:r>
                      <a:rPr lang="en-US" sz="1600" i="1">
                        <a:solidFill>
                          <a:schemeClr val="tx1"/>
                        </a:solidFill>
                        <a:latin typeface="Cambria Math"/>
                      </a:rPr>
                      <m:t>=</m:t>
                    </m:r>
                    <m:sSup>
                      <m:sSupPr>
                        <m:ctrlPr>
                          <a:rPr lang="en-US" sz="1600" i="1" smtClean="0">
                            <a:solidFill>
                              <a:schemeClr val="tx1"/>
                            </a:solidFill>
                            <a:latin typeface="Cambria Math" panose="02040503050406030204" pitchFamily="18" charset="0"/>
                          </a:rPr>
                        </m:ctrlPr>
                      </m:sSupPr>
                      <m:e>
                        <m:r>
                          <a:rPr lang="en-US" sz="1600" i="1" smtClean="0">
                            <a:solidFill>
                              <a:schemeClr val="tx1"/>
                            </a:solidFill>
                            <a:latin typeface="Cambria Math"/>
                          </a:rPr>
                          <m:t>𝑥</m:t>
                        </m:r>
                      </m:e>
                      <m:sup>
                        <m:r>
                          <a:rPr lang="en-US" sz="1600" i="1" smtClean="0">
                            <a:solidFill>
                              <a:schemeClr val="tx1"/>
                            </a:solidFill>
                            <a:latin typeface="Cambria Math"/>
                          </a:rPr>
                          <m:t>2</m:t>
                        </m:r>
                      </m:sup>
                    </m:sSup>
                    <m:r>
                      <a:rPr lang="en-US" sz="1600" i="1">
                        <a:solidFill>
                          <a:schemeClr val="tx1"/>
                        </a:solidFill>
                        <a:latin typeface="Cambria Math"/>
                      </a:rPr>
                      <m:t> </m:t>
                    </m:r>
                  </m:oMath>
                </a14:m>
                <a:r>
                  <a:rPr lang="en-US" sz="1600" dirty="0">
                    <a:solidFill>
                      <a:schemeClr val="tx1"/>
                    </a:solidFill>
                  </a:rPr>
                  <a:t> and </a:t>
                </a:r>
                <a14:m>
                  <m:oMath xmlns:m="http://schemas.openxmlformats.org/officeDocument/2006/math">
                    <m:r>
                      <a:rPr lang="en-US" sz="1600" i="1">
                        <a:solidFill>
                          <a:schemeClr val="tx1"/>
                        </a:solidFill>
                        <a:latin typeface="Cambria Math"/>
                      </a:rPr>
                      <m:t>𝑦</m:t>
                    </m:r>
                    <m:r>
                      <a:rPr lang="en-US" sz="1600" b="0" i="1" smtClean="0">
                        <a:solidFill>
                          <a:schemeClr val="tx1"/>
                        </a:solidFill>
                        <a:latin typeface="Cambria Math"/>
                      </a:rPr>
                      <m:t>=2</m:t>
                    </m:r>
                    <m:r>
                      <a:rPr lang="en-US" sz="1600" b="0" i="1" smtClean="0">
                        <a:solidFill>
                          <a:schemeClr val="tx1"/>
                        </a:solidFill>
                        <a:latin typeface="Cambria Math"/>
                      </a:rPr>
                      <m:t>𝑥</m:t>
                    </m:r>
                  </m:oMath>
                </a14:m>
                <a:r>
                  <a:rPr lang="en-US" sz="1600" dirty="0">
                    <a:solidFill>
                      <a:schemeClr val="tx1"/>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892605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5.25</a:t>
            </a:r>
          </a:p>
        </p:txBody>
      </p:sp>
      <p:pic>
        <p:nvPicPr>
          <p:cNvPr id="2" name="Picture Placeholder 1" descr="The lines x = y and x = the square root of y bound a shaded region. There are horizontal dashed lines marked throughout the reg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698" r="-6669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region bounded by </a:t>
                </a:r>
                <a14:m>
                  <m:oMath xmlns:m="http://schemas.openxmlformats.org/officeDocument/2006/math">
                    <m:r>
                      <a:rPr lang="en-US" sz="1600" b="0" i="1" smtClean="0">
                        <a:latin typeface="Cambria Math"/>
                      </a:rPr>
                      <m:t>𝑥</m:t>
                    </m:r>
                    <m:r>
                      <a:rPr lang="en-US" sz="1600" b="0" i="1" smtClean="0">
                        <a:latin typeface="Cambria Math"/>
                      </a:rPr>
                      <m:t>=</m:t>
                    </m:r>
                    <m:r>
                      <a:rPr lang="en-US" sz="1600" b="0" i="1" smtClean="0">
                        <a:latin typeface="Cambria Math"/>
                      </a:rPr>
                      <m:t>𝑦</m:t>
                    </m:r>
                  </m:oMath>
                </a14:m>
                <a:r>
                  <a:rPr lang="en-US" sz="1600" dirty="0"/>
                  <a:t> and </a:t>
                </a:r>
                <a14:m>
                  <m:oMath xmlns:m="http://schemas.openxmlformats.org/officeDocument/2006/math">
                    <m:r>
                      <a:rPr lang="en-US" sz="1600" i="1">
                        <a:latin typeface="Cambria Math"/>
                      </a:rPr>
                      <m:t>𝑥</m:t>
                    </m:r>
                    <m:r>
                      <a:rPr lang="en-US" sz="1600" i="1">
                        <a:latin typeface="Cambria Math"/>
                      </a:rPr>
                      <m:t>=</m:t>
                    </m:r>
                    <m:rad>
                      <m:radPr>
                        <m:degHide m:val="on"/>
                        <m:ctrlPr>
                          <a:rPr lang="en-US" sz="1600" i="1" smtClean="0">
                            <a:latin typeface="Cambria Math" panose="02040503050406030204" pitchFamily="18" charset="0"/>
                          </a:rPr>
                        </m:ctrlPr>
                      </m:radPr>
                      <m:deg/>
                      <m:e>
                        <m:r>
                          <a:rPr lang="en-US" sz="1600" b="0" i="1" smtClean="0">
                            <a:latin typeface="Cambria Math"/>
                          </a:rPr>
                          <m:t>𝑦</m:t>
                        </m:r>
                      </m:e>
                    </m:rad>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54723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5.26</a:t>
            </a:r>
          </a:p>
        </p:txBody>
      </p:sp>
      <p:pic>
        <p:nvPicPr>
          <p:cNvPr id="2" name="Picture Placeholder 1" descr="The line y = x is shown, as is y = the square root of x."/>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704" r="-6670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function </a:t>
                </a:r>
                <a14:m>
                  <m:oMath xmlns:m="http://schemas.openxmlformats.org/officeDocument/2006/math">
                    <m:r>
                      <a:rPr lang="en-US" sz="1600" b="0" i="1" smtClean="0">
                        <a:latin typeface="Cambria Math"/>
                      </a:rPr>
                      <m:t>𝑓</m:t>
                    </m:r>
                  </m:oMath>
                </a14:m>
                <a:r>
                  <a:rPr lang="en-US" sz="1600" dirty="0"/>
                  <a:t> is continuous at all points of the region </a:t>
                </a:r>
                <a:r>
                  <a:rPr lang="en-US" sz="1600" i="1" dirty="0"/>
                  <a:t>D</a:t>
                </a:r>
                <a:r>
                  <a:rPr lang="en-US" sz="1600" dirty="0"/>
                  <a:t> except (0, 0).</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785722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5.27</a:t>
            </a:r>
          </a:p>
        </p:txBody>
      </p:sp>
      <p:pic>
        <p:nvPicPr>
          <p:cNvPr id="2" name="Picture Placeholder 1" descr="The line x + y = 90 is show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193" r="-66193"/>
          <a:stretch>
            <a:fillRect/>
          </a:stretch>
        </p:blipFill>
        <p:spPr/>
      </p:pic>
      <p:sp>
        <p:nvSpPr>
          <p:cNvPr id="7" name="Text Placeholder 6"/>
          <p:cNvSpPr>
            <a:spLocks noGrp="1"/>
          </p:cNvSpPr>
          <p:nvPr>
            <p:ph type="body" sz="quarter" idx="14"/>
          </p:nvPr>
        </p:nvSpPr>
        <p:spPr/>
        <p:txBody>
          <a:bodyPr>
            <a:normAutofit/>
          </a:bodyPr>
          <a:lstStyle/>
          <a:p>
            <a:r>
              <a:rPr lang="en-US" sz="1600" dirty="0"/>
              <a:t>The region of integration for a joint probability density function.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57297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a:t>
            </a:r>
          </a:p>
        </p:txBody>
      </p:sp>
      <p:pic>
        <p:nvPicPr>
          <p:cNvPr id="2" name="Picture Placeholder 1" descr="In xyz space, there is a surface z = f(x, y). On the x axis, the lines denoting a and b are drawn; on the y axis the lines for c and d are drawn. When the surface is projected onto the xy plane, it forms a rectangle with corners (a, c), (a, d), (b, c), and (b, 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2647" r="-5264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graph of </a:t>
                </a:r>
                <a14:m>
                  <m:oMath xmlns:m="http://schemas.openxmlformats.org/officeDocument/2006/math">
                    <m:r>
                      <a:rPr lang="en-US" sz="1600" b="0" i="1" smtClean="0">
                        <a:latin typeface="Cambria Math"/>
                      </a:rPr>
                      <m:t>𝑓</m:t>
                    </m:r>
                    <m:r>
                      <a:rPr lang="en-US" sz="1600" b="0" i="1" smtClean="0">
                        <a:latin typeface="Cambria Math"/>
                      </a:rPr>
                      <m:t>(</m:t>
                    </m:r>
                    <m:r>
                      <a:rPr lang="en-US" sz="1600" b="0" i="1" smtClean="0">
                        <a:latin typeface="Cambria Math"/>
                      </a:rPr>
                      <m:t>𝑥</m:t>
                    </m:r>
                    <m:r>
                      <a:rPr lang="en-US" sz="1600" b="0" i="1" smtClean="0">
                        <a:latin typeface="Cambria Math"/>
                      </a:rPr>
                      <m:t>,</m:t>
                    </m:r>
                    <m:r>
                      <a:rPr lang="en-US" sz="1600" b="0" i="1" smtClean="0">
                        <a:latin typeface="Cambria Math"/>
                      </a:rPr>
                      <m:t>𝑦</m:t>
                    </m:r>
                    <m:r>
                      <a:rPr lang="en-US" sz="1600" b="0" i="1" smtClean="0">
                        <a:latin typeface="Cambria Math"/>
                      </a:rPr>
                      <m:t>)</m:t>
                    </m:r>
                  </m:oMath>
                </a14:m>
                <a:r>
                  <a:rPr lang="en-US" sz="1600" dirty="0"/>
                  <a:t> over the rectangle </a:t>
                </a:r>
                <a:r>
                  <a:rPr lang="en-US" sz="1600" i="1" dirty="0"/>
                  <a:t>R</a:t>
                </a:r>
                <a:r>
                  <a:rPr lang="en-US" sz="1600" dirty="0"/>
                  <a:t> in the </a:t>
                </a:r>
                <a14:m>
                  <m:oMath xmlns:m="http://schemas.openxmlformats.org/officeDocument/2006/math">
                    <m:r>
                      <a:rPr lang="en-US" sz="1600" b="0" i="1" smtClean="0">
                        <a:latin typeface="Cambria Math"/>
                      </a:rPr>
                      <m:t>𝑥𝑦</m:t>
                    </m:r>
                  </m:oMath>
                </a14:m>
                <a:r>
                  <a:rPr lang="en-US" sz="1600" dirty="0"/>
                  <a:t>-plane is a curved surface.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1833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5.28</a:t>
            </a:r>
          </a:p>
        </p:txBody>
      </p:sp>
      <p:pic>
        <p:nvPicPr>
          <p:cNvPr id="2" name="Picture Placeholder 1" descr="This figure consists of three figures labeled a, b, and c. In figure a, a sector of an annulus is shown in the polar coordinate plane with radii a and b and angles alpha and beta from the theta = 0 axis. In figure b, this sector of an annulus is cut up into subsectors in a manner similar to the way in which previous spaces were cut up into subrectangles. In figure c, one of these subsectors is shown with angle Delta theta, distance between inner and outer radii Delta r, and area Delta A = r* sub theta Delta r Delta theta, where the center point is given as (r* sub i j, theta* sub i j)."/>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2105" b="-12105"/>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polar rectangle </a:t>
            </a:r>
            <a:r>
              <a:rPr lang="en-US" sz="1600" i="1" dirty="0"/>
              <a:t>R</a:t>
            </a:r>
          </a:p>
          <a:p>
            <a:pPr marL="342900" indent="-342900">
              <a:buFontTx/>
              <a:buAutoNum type="alphaLcParenBoth"/>
            </a:pPr>
            <a:r>
              <a:rPr lang="en-US" sz="1600" dirty="0"/>
              <a:t>divided into </a:t>
            </a:r>
            <a:r>
              <a:rPr lang="en-US" sz="1600" dirty="0" err="1"/>
              <a:t>subrectangles</a:t>
            </a:r>
            <a:r>
              <a:rPr lang="en-US" sz="1600" dirty="0"/>
              <a:t> </a:t>
            </a:r>
            <a:r>
              <a:rPr lang="en-US" sz="1600" i="1" dirty="0"/>
              <a:t>R</a:t>
            </a:r>
            <a:r>
              <a:rPr lang="en-US" sz="1600" i="1" baseline="-25000" dirty="0"/>
              <a:t>ij</a:t>
            </a:r>
            <a:r>
              <a:rPr lang="en-US" sz="1600" dirty="0"/>
              <a:t>.</a:t>
            </a:r>
          </a:p>
          <a:p>
            <a:pPr marL="342900" indent="-342900">
              <a:buFontTx/>
              <a:buAutoNum type="alphaLcParenBoth"/>
            </a:pPr>
            <a:r>
              <a:rPr lang="en-US" sz="1600" dirty="0"/>
              <a:t>Close-up of a </a:t>
            </a:r>
            <a:r>
              <a:rPr lang="en-US" sz="1600" dirty="0" err="1"/>
              <a:t>subrectangle</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29718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5.29</a:t>
            </a:r>
          </a:p>
        </p:txBody>
      </p:sp>
      <p:pic>
        <p:nvPicPr>
          <p:cNvPr id="2" name="Picture Placeholder 1" descr="In x y z space, there is a surface f (r, theta). On the x y plane, a series of subsectors of annuli are drawn as in the previous figure with radius between annuli Delta r and angle between subsectors Delta theta. A subsector from the surface f(r, theta) is projected down onto one of these subsectors. This subsector has center point marked (r* sub i j, theta* sub i j)."/>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59" b="-795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Finding the volume of the thin box above polar rectangle </a:t>
            </a:r>
            <a:r>
              <a:rPr lang="en-US" sz="1600" i="1" dirty="0">
                <a:solidFill>
                  <a:srgbClr val="000000"/>
                </a:solidFill>
              </a:rPr>
              <a:t>R</a:t>
            </a:r>
            <a:r>
              <a:rPr lang="en-US" sz="1600" i="1" baseline="-25000" dirty="0">
                <a:solidFill>
                  <a:srgbClr val="000000"/>
                </a:solidFill>
              </a:rPr>
              <a:t>ij</a:t>
            </a:r>
            <a:r>
              <a:rPr lang="en-US" sz="1600" dirty="0">
                <a:solidFill>
                  <a:srgbClr val="000000"/>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132524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5.30</a:t>
            </a:r>
          </a:p>
        </p:txBody>
      </p:sp>
      <p:pic>
        <p:nvPicPr>
          <p:cNvPr id="2" name="Picture Placeholder 1" descr="Half an annulus R is drawn with inner radius 1 and outer radius 3. That is, the inner semicircle is given by x squared + y squared = 1, whereas the outer semicircle is given by x squared + y squared = 9."/>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946" r="-50946"/>
          <a:stretch>
            <a:fillRect/>
          </a:stretch>
        </p:blipFill>
        <p:spPr/>
      </p:pic>
      <p:sp>
        <p:nvSpPr>
          <p:cNvPr id="7" name="Text Placeholder 6"/>
          <p:cNvSpPr>
            <a:spLocks noGrp="1"/>
          </p:cNvSpPr>
          <p:nvPr>
            <p:ph type="body" sz="quarter" idx="14"/>
          </p:nvPr>
        </p:nvSpPr>
        <p:spPr/>
        <p:txBody>
          <a:bodyPr>
            <a:normAutofit/>
          </a:bodyPr>
          <a:lstStyle/>
          <a:p>
            <a:r>
              <a:rPr lang="en-US" sz="1600" dirty="0"/>
              <a:t>The polar region </a:t>
            </a:r>
            <a:r>
              <a:rPr lang="en-US" sz="1600" i="1" dirty="0"/>
              <a:t>R</a:t>
            </a:r>
            <a:r>
              <a:rPr lang="en-US" sz="1600" dirty="0"/>
              <a:t> lies between two semicircles.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85638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5.31</a:t>
            </a:r>
          </a:p>
        </p:txBody>
      </p:sp>
      <p:pic>
        <p:nvPicPr>
          <p:cNvPr id="2" name="Picture Placeholder 1" descr="Two semicircles are drawn in the second and third quadrants, with equations x squared + y squared = 1 and x squared + y squared =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927" r="-56927"/>
          <a:stretch>
            <a:fillRect/>
          </a:stretch>
        </p:blipFill>
        <p:spPr/>
      </p:pic>
      <p:sp>
        <p:nvSpPr>
          <p:cNvPr id="7" name="Text Placeholder 6"/>
          <p:cNvSpPr>
            <a:spLocks noGrp="1"/>
          </p:cNvSpPr>
          <p:nvPr>
            <p:ph type="body" sz="quarter" idx="14"/>
          </p:nvPr>
        </p:nvSpPr>
        <p:spPr/>
        <p:txBody>
          <a:bodyPr>
            <a:normAutofit/>
          </a:bodyPr>
          <a:lstStyle/>
          <a:p>
            <a:r>
              <a:rPr lang="en-US" sz="1600" dirty="0"/>
              <a:t>The annular region of integration </a:t>
            </a:r>
            <a:r>
              <a:rPr lang="en-US" sz="1600" i="1" dirty="0"/>
              <a:t>R</a:t>
            </a:r>
            <a:r>
              <a:rPr lang="en-US" sz="1600" b="1" dirty="0"/>
              <a:t>.</a:t>
            </a: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089219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5.32</a:t>
            </a:r>
          </a:p>
        </p:txBody>
      </p:sp>
      <p:pic>
        <p:nvPicPr>
          <p:cNvPr id="2" name="Picture Placeholder 1" descr="A region D is shown in polar coordinates with edges given by theta = alpha, theta = beta, r = h2(theta), and r = h1(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8349" r="-5834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general polar region between  </a:t>
                </a:r>
                <a14:m>
                  <m:oMath xmlns:m="http://schemas.openxmlformats.org/officeDocument/2006/math">
                    <m:r>
                      <a:rPr lang="en-US" sz="1600" i="1" smtClean="0">
                        <a:latin typeface="Cambria Math"/>
                        <a:ea typeface="Cambria Math"/>
                      </a:rPr>
                      <m:t>𝛼</m:t>
                    </m:r>
                    <m:r>
                      <a:rPr lang="en-US" sz="1600" b="0" i="1" smtClean="0">
                        <a:latin typeface="Cambria Math"/>
                        <a:ea typeface="Cambria Math"/>
                      </a:rPr>
                      <m:t>&lt; </m:t>
                    </m:r>
                    <m:r>
                      <a:rPr lang="en-US" sz="1600" b="0" i="1" smtClean="0">
                        <a:latin typeface="Cambria Math"/>
                        <a:ea typeface="Cambria Math"/>
                      </a:rPr>
                      <m:t>𝜃</m:t>
                    </m:r>
                    <m:r>
                      <a:rPr lang="en-US" sz="1600" b="0" i="1" smtClean="0">
                        <a:latin typeface="Cambria Math"/>
                        <a:ea typeface="Cambria Math"/>
                      </a:rPr>
                      <m:t>&lt; </m:t>
                    </m:r>
                    <m:r>
                      <a:rPr lang="en-US" sz="1600" b="0" i="1" smtClean="0">
                        <a:latin typeface="Cambria Math"/>
                        <a:ea typeface="Cambria Math"/>
                      </a:rPr>
                      <m:t>𝛽</m:t>
                    </m:r>
                  </m:oMath>
                </a14:m>
                <a:r>
                  <a:rPr lang="en-US" sz="1600" dirty="0"/>
                  <a:t> and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a:rPr>
                          <m:t>h</m:t>
                        </m:r>
                      </m:e>
                      <m:sub>
                        <m:r>
                          <a:rPr lang="en-US" sz="1600" b="0" i="1" smtClean="0">
                            <a:latin typeface="Cambria Math"/>
                          </a:rPr>
                          <m:t>1</m:t>
                        </m:r>
                      </m:sub>
                    </m:sSub>
                    <m:d>
                      <m:dPr>
                        <m:ctrlPr>
                          <a:rPr lang="en-US" sz="1600" b="0" i="1" smtClean="0">
                            <a:latin typeface="Cambria Math" panose="02040503050406030204" pitchFamily="18" charset="0"/>
                            <a:ea typeface="Cambria Math"/>
                          </a:rPr>
                        </m:ctrlPr>
                      </m:dPr>
                      <m:e>
                        <m:r>
                          <a:rPr lang="en-US" sz="1600" b="0" i="1" smtClean="0">
                            <a:latin typeface="Cambria Math"/>
                            <a:ea typeface="Cambria Math"/>
                          </a:rPr>
                          <m:t>𝜃</m:t>
                        </m:r>
                      </m:e>
                    </m:d>
                    <m:r>
                      <a:rPr lang="en-US" sz="1600" b="0" i="1" smtClean="0">
                        <a:latin typeface="Cambria Math"/>
                        <a:ea typeface="Cambria Math"/>
                      </a:rPr>
                      <m:t>&lt;</m:t>
                    </m:r>
                    <m:r>
                      <a:rPr lang="en-US" sz="1600" b="0" i="1" smtClean="0">
                        <a:latin typeface="Cambria Math"/>
                        <a:ea typeface="Cambria Math"/>
                      </a:rPr>
                      <m:t>𝑟</m:t>
                    </m:r>
                    <m:r>
                      <a:rPr lang="en-US" sz="1600" b="0" i="1" smtClean="0">
                        <a:latin typeface="Cambria Math"/>
                        <a:ea typeface="Cambria Math"/>
                      </a:rPr>
                      <m:t>&lt; </m:t>
                    </m:r>
                    <m:sSub>
                      <m:sSubPr>
                        <m:ctrlPr>
                          <a:rPr lang="en-US" sz="1600" b="0" i="1" smtClean="0">
                            <a:latin typeface="Cambria Math" panose="02040503050406030204" pitchFamily="18" charset="0"/>
                            <a:ea typeface="Cambria Math"/>
                          </a:rPr>
                        </m:ctrlPr>
                      </m:sSubPr>
                      <m:e>
                        <m:r>
                          <a:rPr lang="en-US" sz="1600" b="0" i="1" smtClean="0">
                            <a:latin typeface="Cambria Math"/>
                            <a:ea typeface="Cambria Math"/>
                          </a:rPr>
                          <m:t>h</m:t>
                        </m:r>
                      </m:e>
                      <m:sub>
                        <m:r>
                          <a:rPr lang="en-US" sz="1600" b="0" i="1" smtClean="0">
                            <a:latin typeface="Cambria Math"/>
                            <a:ea typeface="Cambria Math"/>
                          </a:rPr>
                          <m:t>2</m:t>
                        </m:r>
                      </m:sub>
                    </m:sSub>
                    <m:r>
                      <a:rPr lang="en-US" sz="1600" b="0" i="1" smtClean="0">
                        <a:latin typeface="Cambria Math"/>
                        <a:ea typeface="Cambria Math"/>
                      </a:rPr>
                      <m:t>(</m:t>
                    </m:r>
                    <m:r>
                      <a:rPr lang="en-US" sz="1600" b="0" i="1" smtClean="0">
                        <a:latin typeface="Cambria Math"/>
                        <a:ea typeface="Cambria Math"/>
                      </a:rPr>
                      <m:t>𝜃</m:t>
                    </m:r>
                    <m:r>
                      <a:rPr lang="en-US" sz="1600" b="0" i="1" smtClean="0">
                        <a:latin typeface="Cambria Math"/>
                        <a:ea typeface="Cambria Math"/>
                      </a:rPr>
                      <m:t>)</m:t>
                    </m:r>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26281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5.33</a:t>
            </a:r>
          </a:p>
        </p:txBody>
      </p:sp>
      <p:pic>
        <p:nvPicPr>
          <p:cNvPr id="2" name="Picture Placeholder 1" descr="A region D is given as the top half of a cardioid with equation r = 1 + cos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7566" r="-47566"/>
          <a:stretch>
            <a:fillRect/>
          </a:stretch>
        </p:blipFill>
        <p:spPr/>
      </p:pic>
      <p:sp>
        <p:nvSpPr>
          <p:cNvPr id="7" name="Text Placeholder 6"/>
          <p:cNvSpPr>
            <a:spLocks noGrp="1"/>
          </p:cNvSpPr>
          <p:nvPr>
            <p:ph type="body" sz="quarter" idx="14"/>
          </p:nvPr>
        </p:nvSpPr>
        <p:spPr/>
        <p:txBody>
          <a:bodyPr>
            <a:normAutofit/>
          </a:bodyPr>
          <a:lstStyle/>
          <a:p>
            <a:r>
              <a:rPr lang="en-US" sz="1600" dirty="0"/>
              <a:t>The region </a:t>
            </a:r>
            <a:r>
              <a:rPr lang="en-US" sz="1600" i="1" dirty="0"/>
              <a:t>D</a:t>
            </a:r>
            <a:r>
              <a:rPr lang="en-US" sz="1600" dirty="0"/>
              <a:t> is the top half of a cardioid.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21448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5.34</a:t>
            </a:r>
          </a:p>
        </p:txBody>
      </p:sp>
      <p:pic>
        <p:nvPicPr>
          <p:cNvPr id="2" name="Picture Placeholder 1" descr="The paraboloid z = 1 minus x squared minus y squared is shown, which in this graph looks like a sheet with the middle gently puffed up and the corners anchore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3712" r="-43712"/>
          <a:stretch>
            <a:fillRect/>
          </a:stretch>
        </p:blipFill>
        <p:spPr/>
      </p:pic>
      <p:sp>
        <p:nvSpPr>
          <p:cNvPr id="7" name="Text Placeholder 6"/>
          <p:cNvSpPr>
            <a:spLocks noGrp="1"/>
          </p:cNvSpPr>
          <p:nvPr>
            <p:ph type="body" sz="quarter" idx="14"/>
          </p:nvPr>
        </p:nvSpPr>
        <p:spPr/>
        <p:txBody>
          <a:bodyPr>
            <a:normAutofit/>
          </a:bodyPr>
          <a:lstStyle/>
          <a:p>
            <a:r>
              <a:rPr lang="en-US" sz="1600" dirty="0"/>
              <a:t>Finding the volume of a solid under a </a:t>
            </a:r>
            <a:r>
              <a:rPr lang="en-US" sz="1600" dirty="0" err="1"/>
              <a:t>paraboloid</a:t>
            </a:r>
            <a:r>
              <a:rPr lang="en-US" sz="1600" dirty="0"/>
              <a:t> and above the unit circle.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03793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5.35</a:t>
            </a:r>
          </a:p>
        </p:txBody>
      </p:sp>
      <p:pic>
        <p:nvPicPr>
          <p:cNvPr id="2" name="Picture Placeholder 1" descr="A paraboloid with equation z = 4 minus x squared minus y squared is intersected by a cylinder with equation (x minus 1) squared + y squared =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640" b="-4640"/>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Finding the volume of a solid with a </a:t>
            </a:r>
            <a:r>
              <a:rPr lang="en-US" sz="1600" dirty="0" err="1">
                <a:solidFill>
                  <a:srgbClr val="000000"/>
                </a:solidFill>
              </a:rPr>
              <a:t>paraboloid</a:t>
            </a:r>
            <a:r>
              <a:rPr lang="en-US" sz="1600" dirty="0">
                <a:solidFill>
                  <a:srgbClr val="000000"/>
                </a:solidFill>
              </a:rPr>
              <a:t> cap and a circular base.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441689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5.36</a:t>
            </a:r>
          </a:p>
        </p:txBody>
      </p:sp>
      <p:pic>
        <p:nvPicPr>
          <p:cNvPr id="2" name="Picture Placeholder 1" descr="This figure consists of three figures. The first is simply a paraboloid that opens up. The second shows the region D bounded by x = 0, y = x, and x + y = 2 with a vertical double-sided arrow within the region. The second shows the same region but in polar coordinates, so the lines bounding D are theta = pi/2, r = 2/(cos theta + sin theta), and theta = pi/4, with a double-sided arrow that has one side pointed at the origi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346" b="-10346"/>
          <a:stretch>
            <a:fillRect/>
          </a:stretch>
        </p:blipFill>
        <p:spPr/>
      </p:pic>
      <p:sp>
        <p:nvSpPr>
          <p:cNvPr id="7" name="Text Placeholder 6"/>
          <p:cNvSpPr>
            <a:spLocks noGrp="1"/>
          </p:cNvSpPr>
          <p:nvPr>
            <p:ph type="body" sz="quarter" idx="14"/>
          </p:nvPr>
        </p:nvSpPr>
        <p:spPr/>
        <p:txBody>
          <a:bodyPr>
            <a:normAutofit/>
          </a:bodyPr>
          <a:lstStyle/>
          <a:p>
            <a:r>
              <a:rPr lang="en-US" sz="1600" dirty="0"/>
              <a:t>Finding the volume of a solid under a </a:t>
            </a:r>
            <a:r>
              <a:rPr lang="en-US" sz="1600" dirty="0" err="1"/>
              <a:t>paraboloid</a:t>
            </a:r>
            <a:r>
              <a:rPr lang="en-US" sz="1600" dirty="0"/>
              <a:t> and above a given triangle.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51847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5.37</a:t>
            </a:r>
          </a:p>
        </p:txBody>
      </p:sp>
      <p:pic>
        <p:nvPicPr>
          <p:cNvPr id="2" name="Picture Placeholder 1" descr="A cone given by z = 2 minus the square root of (x squared plus y squared) and a circle given by x squared plus y squared = 4. The cone is above the circle in xyz spa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0417" r="-6041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Finding the volume of a solid inside the cone and above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5847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a:t>
            </a:r>
          </a:p>
        </p:txBody>
      </p:sp>
      <p:pic>
        <p:nvPicPr>
          <p:cNvPr id="2" name="Picture Placeholder 1" descr="In the xy plane, there is a rectangle with corners (a, c), (a, d), (b, c), and (b, d). Between a and b on the x axis lines are drawn from a, x1, x2, …, xi, …, b with distance Delta x between each line; between c and d on the y axis lines are drawn from c, y1, y2, …, yj, …, d with distance Delta y between each line. Among the resulting subrectangles, the one in the second column and third row up has a point marked (x*23, y*23). The rectangle Rij is marked with upper right corner (xi, yj). Within this rectangle the point (x*ij, y*ij) is marke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6631" r="-1663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Rectangle </a:t>
                </a:r>
                <a:r>
                  <a:rPr lang="en-US" sz="1600" i="1" dirty="0"/>
                  <a:t>R</a:t>
                </a:r>
                <a:r>
                  <a:rPr lang="en-US" sz="1600" dirty="0"/>
                  <a:t> is divided into small rectangles </a:t>
                </a:r>
                <a:r>
                  <a:rPr lang="en-US" sz="1600" i="1" dirty="0"/>
                  <a:t>R</a:t>
                </a:r>
                <a:r>
                  <a:rPr lang="en-US" sz="1600" i="1" baseline="-25000" dirty="0"/>
                  <a:t>ij</a:t>
                </a:r>
                <a:r>
                  <a:rPr lang="en-US" sz="1600" dirty="0"/>
                  <a:t>, each with area </a:t>
                </a:r>
                <a14:m>
                  <m:oMath xmlns:m="http://schemas.openxmlformats.org/officeDocument/2006/math">
                    <m:r>
                      <a:rPr lang="en-US" sz="1600" i="1" smtClean="0">
                        <a:latin typeface="Cambria Math"/>
                        <a:ea typeface="Cambria Math"/>
                      </a:rPr>
                      <m:t>∆</m:t>
                    </m:r>
                    <m:r>
                      <a:rPr lang="en-US" sz="1600" b="0" i="1" smtClean="0">
                        <a:latin typeface="Cambria Math"/>
                        <a:ea typeface="Cambria Math"/>
                      </a:rPr>
                      <m:t>𝐴</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17110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5.38</a:t>
            </a:r>
          </a:p>
        </p:txBody>
      </p:sp>
      <p:pic>
        <p:nvPicPr>
          <p:cNvPr id="2" name="Picture Placeholder 1" descr="A rose with eight petals given by r = cos (4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5182" r="-65182"/>
          <a:stretch>
            <a:fillRect/>
          </a:stretch>
        </p:blipFill>
        <p:spPr/>
      </p:pic>
      <p:sp>
        <p:nvSpPr>
          <p:cNvPr id="7" name="Text Placeholder 6"/>
          <p:cNvSpPr>
            <a:spLocks noGrp="1"/>
          </p:cNvSpPr>
          <p:nvPr>
            <p:ph type="body" sz="quarter" idx="14"/>
          </p:nvPr>
        </p:nvSpPr>
        <p:spPr/>
        <p:txBody>
          <a:bodyPr>
            <a:normAutofit/>
          </a:bodyPr>
          <a:lstStyle/>
          <a:p>
            <a:r>
              <a:rPr lang="en-US" sz="1600" dirty="0"/>
              <a:t>Finding the area of a polar rose with eight petals.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94119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5.39</a:t>
            </a:r>
          </a:p>
        </p:txBody>
      </p:sp>
      <p:pic>
        <p:nvPicPr>
          <p:cNvPr id="2" name="Picture Placeholder 1" descr="A cardioid with equation 1 + cos theta is shown overlapping a circle given by r = 3 cos theta, which is a circle of radius 3 with center (1.5, 0). The area bounded by the x axis, the cardioid, and the dashed line connecting the origin to the intersection of the cardioid and circle on the r = 2 line is shade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2903" r="-62903"/>
          <a:stretch>
            <a:fillRect/>
          </a:stretch>
        </p:blipFill>
        <p:spPr/>
      </p:pic>
      <p:sp>
        <p:nvSpPr>
          <p:cNvPr id="7" name="Text Placeholder 6"/>
          <p:cNvSpPr>
            <a:spLocks noGrp="1"/>
          </p:cNvSpPr>
          <p:nvPr>
            <p:ph type="body" sz="quarter" idx="14"/>
          </p:nvPr>
        </p:nvSpPr>
        <p:spPr/>
        <p:txBody>
          <a:bodyPr>
            <a:normAutofit/>
          </a:bodyPr>
          <a:lstStyle/>
          <a:p>
            <a:r>
              <a:rPr lang="en-US" sz="1600" dirty="0"/>
              <a:t>Finding the area enclosed by both a circle and a cardioid.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125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5.40</a:t>
            </a:r>
          </a:p>
        </p:txBody>
      </p:sp>
      <p:pic>
        <p:nvPicPr>
          <p:cNvPr id="2" name="Picture Placeholder 1" descr="In x y z space, there is a box B with a subbox Bijk with sides of length Delta x, Delta y, and Delta z."/>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3121" b="-3121"/>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A rectangular box in </a:t>
            </a:r>
            <a:r>
              <a:rPr lang="en-US" sz="1600" i="1" dirty="0">
                <a:solidFill>
                  <a:srgbClr val="000000"/>
                </a:solidFill>
              </a:rPr>
              <a:t>ℝ</a:t>
            </a:r>
            <a:r>
              <a:rPr lang="en-US" sz="1600" b="1" i="1" baseline="30000" dirty="0">
                <a:solidFill>
                  <a:srgbClr val="000000"/>
                </a:solidFill>
              </a:rPr>
              <a:t> </a:t>
            </a:r>
            <a:r>
              <a:rPr lang="en-US" sz="1600" baseline="30000" dirty="0">
                <a:solidFill>
                  <a:srgbClr val="000000"/>
                </a:solidFill>
              </a:rPr>
              <a:t>3</a:t>
            </a:r>
            <a:r>
              <a:rPr lang="en-US" sz="1600" dirty="0">
                <a:solidFill>
                  <a:srgbClr val="000000"/>
                </a:solidFill>
              </a:rPr>
              <a:t> divided into </a:t>
            </a:r>
            <a:r>
              <a:rPr lang="en-US" sz="1600" dirty="0" err="1">
                <a:solidFill>
                  <a:srgbClr val="000000"/>
                </a:solidFill>
              </a:rPr>
              <a:t>subboxes</a:t>
            </a:r>
            <a:r>
              <a:rPr lang="en-US" sz="1600" dirty="0">
                <a:solidFill>
                  <a:srgbClr val="000000"/>
                </a:solidFill>
              </a:rPr>
              <a:t> by planes parallel to the coordinate planes.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7788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5.41</a:t>
            </a:r>
          </a:p>
        </p:txBody>
      </p:sp>
      <p:pic>
        <p:nvPicPr>
          <p:cNvPr id="2" name="Picture Placeholder 1" descr="In x y z space, there is a box given with corners (1, 0, 5), (1, 0, 1), (1, 3, 1), (1, 3, 5), (negative 2, 0, 5), (negative 2, 0, 1), (negative 2, 3, 1), and (negative 2, 3,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746" r="-50746"/>
          <a:stretch>
            <a:fillRect/>
          </a:stretch>
        </p:blipFill>
        <p:spPr/>
      </p:pic>
      <p:sp>
        <p:nvSpPr>
          <p:cNvPr id="7" name="Text Placeholder 6"/>
          <p:cNvSpPr>
            <a:spLocks noGrp="1"/>
          </p:cNvSpPr>
          <p:nvPr>
            <p:ph type="body" sz="quarter" idx="14"/>
          </p:nvPr>
        </p:nvSpPr>
        <p:spPr/>
        <p:txBody>
          <a:bodyPr>
            <a:normAutofit/>
          </a:bodyPr>
          <a:lstStyle/>
          <a:p>
            <a:r>
              <a:rPr lang="en-US" sz="1600" dirty="0"/>
              <a:t>Evaluating a triple integral over a given rectangular box.</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18328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5.42</a:t>
            </a:r>
          </a:p>
        </p:txBody>
      </p:sp>
      <p:pic>
        <p:nvPicPr>
          <p:cNvPr id="2" name="Picture Placeholder 1" descr="In x y z space, there is a shape E with top surface z = u2(x, y) and bottom surface z = u1(x, y). The bottom projects onto the x y plane as region 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3434" r="-4343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We can describe region </a:t>
                </a:r>
                <a:r>
                  <a:rPr lang="en-US" sz="1600" i="1" dirty="0"/>
                  <a:t>E</a:t>
                </a:r>
                <a:r>
                  <a:rPr lang="en-US" sz="1600" dirty="0"/>
                  <a:t> as the space between </a:t>
                </a:r>
                <a14:m>
                  <m:oMath xmlns:m="http://schemas.openxmlformats.org/officeDocument/2006/math">
                    <m:r>
                      <a:rPr lang="en-US" sz="1600" b="0" i="0" smtClean="0">
                        <a:latin typeface="Cambria Math"/>
                      </a:rPr>
                      <m:t> </m:t>
                    </m:r>
                    <m:sSub>
                      <m:sSubPr>
                        <m:ctrlPr>
                          <a:rPr lang="en-US" sz="1600" i="1" smtClean="0">
                            <a:latin typeface="Cambria Math" panose="02040503050406030204" pitchFamily="18" charset="0"/>
                          </a:rPr>
                        </m:ctrlPr>
                      </m:sSubPr>
                      <m:e>
                        <m:r>
                          <a:rPr lang="en-US" sz="1600" b="0" i="1" smtClean="0">
                            <a:latin typeface="Cambria Math"/>
                          </a:rPr>
                          <m:t>𝑢</m:t>
                        </m:r>
                      </m:e>
                      <m:sub>
                        <m:r>
                          <a:rPr lang="en-US" sz="1600" b="0" i="1" smtClean="0">
                            <a:latin typeface="Cambria Math"/>
                          </a:rPr>
                          <m:t>1</m:t>
                        </m:r>
                      </m:sub>
                    </m:sSub>
                    <m:r>
                      <a:rPr lang="en-US" sz="1600" b="0" i="1" smtClean="0">
                        <a:latin typeface="Cambria Math"/>
                      </a:rPr>
                      <m:t>(</m:t>
                    </m:r>
                    <m:r>
                      <a:rPr lang="en-US" sz="1600" b="0" i="1" smtClean="0">
                        <a:latin typeface="Cambria Math"/>
                      </a:rPr>
                      <m:t>𝑥</m:t>
                    </m:r>
                    <m:r>
                      <a:rPr lang="en-US" sz="1600" b="0" i="1" smtClean="0">
                        <a:latin typeface="Cambria Math"/>
                      </a:rPr>
                      <m:t>, </m:t>
                    </m:r>
                    <m:r>
                      <a:rPr lang="en-US" sz="1600" b="0" i="1" smtClean="0">
                        <a:latin typeface="Cambria Math"/>
                      </a:rPr>
                      <m:t>𝑦</m:t>
                    </m:r>
                    <m:r>
                      <a:rPr lang="en-US" sz="1600" b="0" i="1" smtClean="0">
                        <a:latin typeface="Cambria Math"/>
                      </a:rPr>
                      <m:t>)</m:t>
                    </m:r>
                  </m:oMath>
                </a14:m>
                <a:r>
                  <a:rPr lang="en-US" sz="1600" dirty="0"/>
                  <a:t>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𝑢</m:t>
                        </m:r>
                      </m:e>
                      <m:sub>
                        <m:r>
                          <a:rPr lang="en-US" sz="1600" b="0" i="1" smtClean="0">
                            <a:latin typeface="Cambria Math"/>
                          </a:rPr>
                          <m:t>2</m:t>
                        </m:r>
                      </m:sub>
                    </m:sSub>
                    <m:r>
                      <a:rPr lang="en-US" sz="1600" i="1">
                        <a:latin typeface="Cambria Math"/>
                      </a:rPr>
                      <m:t>(</m:t>
                    </m:r>
                    <m:r>
                      <a:rPr lang="en-US" sz="1600" i="1">
                        <a:latin typeface="Cambria Math"/>
                      </a:rPr>
                      <m:t>𝑥</m:t>
                    </m:r>
                    <m:r>
                      <a:rPr lang="en-US" sz="1600" i="1">
                        <a:latin typeface="Cambria Math"/>
                      </a:rPr>
                      <m:t>, </m:t>
                    </m:r>
                    <m:r>
                      <a:rPr lang="en-US" sz="1600" i="1">
                        <a:latin typeface="Cambria Math"/>
                      </a:rPr>
                      <m:t>𝑦</m:t>
                    </m:r>
                    <m:r>
                      <a:rPr lang="en-US" sz="1600" i="1">
                        <a:latin typeface="Cambria Math"/>
                      </a:rPr>
                      <m:t>)</m:t>
                    </m:r>
                  </m:oMath>
                </a14:m>
                <a:r>
                  <a:rPr lang="en-US" sz="1600" dirty="0"/>
                  <a:t> above the projection </a:t>
                </a:r>
                <a:r>
                  <a:rPr lang="en-US" sz="1600" i="1" dirty="0"/>
                  <a:t>D</a:t>
                </a:r>
                <a:r>
                  <a:rPr lang="en-US" sz="1600" dirty="0"/>
                  <a:t> of </a:t>
                </a:r>
                <a:r>
                  <a:rPr lang="en-US" sz="1600" i="1" dirty="0"/>
                  <a:t>E</a:t>
                </a:r>
                <a:r>
                  <a:rPr lang="en-US" sz="1600" dirty="0"/>
                  <a:t> onto the </a:t>
                </a:r>
                <a14:m>
                  <m:oMath xmlns:m="http://schemas.openxmlformats.org/officeDocument/2006/math">
                    <m:r>
                      <a:rPr lang="en-US" sz="1600" i="1">
                        <a:latin typeface="Cambria Math"/>
                      </a:rPr>
                      <m:t>𝑥</m:t>
                    </m:r>
                    <m:r>
                      <a:rPr lang="en-US" sz="1600" b="0" i="1" smtClean="0">
                        <a:latin typeface="Cambria Math"/>
                      </a:rPr>
                      <m:t>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42548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5.43</a:t>
            </a:r>
          </a:p>
        </p:txBody>
      </p:sp>
      <p:pic>
        <p:nvPicPr>
          <p:cNvPr id="2" name="Picture Placeholder 1" descr="In x y z space, there is a complex shape E with top surface z = u2(x, y) and bottom surface z = u1(x, y). The bottom projects onto the xy plane as region D with boundaries x = a, x = b, y = g1(x), and y = g2(x)."/>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9362" r="-3936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box </a:t>
                </a:r>
                <a:r>
                  <a:rPr lang="en-US" sz="1600" i="1" dirty="0"/>
                  <a:t>E</a:t>
                </a:r>
                <a:r>
                  <a:rPr lang="en-US" sz="1600" dirty="0"/>
                  <a:t> where the projection </a:t>
                </a:r>
                <a:r>
                  <a:rPr lang="en-US" sz="1600" i="1" dirty="0"/>
                  <a:t>D</a:t>
                </a:r>
                <a:r>
                  <a:rPr lang="en-US" sz="1600" dirty="0"/>
                  <a:t> in the </a:t>
                </a:r>
                <a14:m>
                  <m:oMath xmlns:m="http://schemas.openxmlformats.org/officeDocument/2006/math">
                    <m:r>
                      <a:rPr lang="en-US" sz="1600" b="0" i="1" smtClean="0">
                        <a:latin typeface="Cambria Math"/>
                      </a:rPr>
                      <m:t>𝑥𝑦</m:t>
                    </m:r>
                  </m:oMath>
                </a14:m>
                <a:r>
                  <a:rPr lang="en-US" sz="1600" dirty="0"/>
                  <a:t>-plane is of Type I.</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90973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5.44</a:t>
            </a:r>
          </a:p>
        </p:txBody>
      </p:sp>
      <p:pic>
        <p:nvPicPr>
          <p:cNvPr id="2" name="Picture Placeholder 1" descr="In x y z space, there is a complex shape E with top surface z = u2(x, y) and bottom surface z = u1(x, y). The bottom projects onto the xy plane as region D with boundaries y = c, y = d, x = h1(y), and x = h2(y)."/>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2989" r="-5298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box </a:t>
                </a:r>
                <a:r>
                  <a:rPr lang="en-US" sz="1600" i="1" dirty="0"/>
                  <a:t>E</a:t>
                </a:r>
                <a:r>
                  <a:rPr lang="en-US" sz="1600" dirty="0"/>
                  <a:t> where the projection </a:t>
                </a:r>
                <a:r>
                  <a:rPr lang="en-US" sz="1600" i="1" dirty="0"/>
                  <a:t>D</a:t>
                </a:r>
                <a:r>
                  <a:rPr lang="en-US" sz="1600" dirty="0"/>
                  <a:t> in the </a:t>
                </a:r>
                <a14:m>
                  <m:oMath xmlns:m="http://schemas.openxmlformats.org/officeDocument/2006/math">
                    <m:r>
                      <a:rPr lang="en-US" sz="1600" b="0" i="1" smtClean="0">
                        <a:latin typeface="Cambria Math"/>
                      </a:rPr>
                      <m:t>𝑥𝑦</m:t>
                    </m:r>
                  </m:oMath>
                </a14:m>
                <a:r>
                  <a:rPr lang="en-US" sz="1600" dirty="0"/>
                  <a:t>-plane is of Type II.</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80381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5.45</a:t>
            </a:r>
          </a:p>
        </p:txBody>
      </p:sp>
      <p:pic>
        <p:nvPicPr>
          <p:cNvPr id="2" name="Picture Placeholder 1" descr="In x y z space, there is a solid E with boundaries being the x y, z y, and x z planes and z = 1 minus x minus y. The points are the origin, (1, 0, 0), (0, 0, 1), and (0, 1, 0). Its surface on the x y plane is shown as being a rectangle marked D with line y = 1 minus x. Additionally, there is a vertical line shown on 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029" r="-1002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solid </a:t>
                </a:r>
                <a:r>
                  <a:rPr lang="en-US" sz="1600" i="1" dirty="0"/>
                  <a:t>E</a:t>
                </a:r>
                <a:r>
                  <a:rPr lang="en-US" sz="1600" dirty="0"/>
                  <a:t> has a projection </a:t>
                </a:r>
                <a:r>
                  <a:rPr lang="en-US" sz="1600" i="1" dirty="0"/>
                  <a:t>D</a:t>
                </a:r>
                <a:r>
                  <a:rPr lang="en-US" sz="1600" dirty="0"/>
                  <a:t> on the </a:t>
                </a:r>
                <a14:m>
                  <m:oMath xmlns:m="http://schemas.openxmlformats.org/officeDocument/2006/math">
                    <m:r>
                      <a:rPr lang="en-US" sz="1600" i="1">
                        <a:latin typeface="Cambria Math"/>
                      </a:rPr>
                      <m:t>𝑥𝑦</m:t>
                    </m:r>
                  </m:oMath>
                </a14:m>
                <a:r>
                  <a:rPr lang="en-US" sz="1600" dirty="0"/>
                  <a:t>-plane of Type I.</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70681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5.46</a:t>
            </a:r>
          </a:p>
        </p:txBody>
      </p:sp>
      <p:pic>
        <p:nvPicPr>
          <p:cNvPr id="2" name="Picture Placeholder 1" descr="In x y z space, there is a pyramid with a square base centered at the origin. The apex of the pyramid is (0, 0, 1).In x y z space, there is a pyramid with a square base centered at the origin. The apex of the pyramid is (0, 0, 1)."/>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1788" r="-61788"/>
          <a:stretch>
            <a:fillRect/>
          </a:stretch>
        </p:blipFill>
        <p:spPr/>
      </p:pic>
      <p:sp>
        <p:nvSpPr>
          <p:cNvPr id="7" name="Text Placeholder 6"/>
          <p:cNvSpPr>
            <a:spLocks noGrp="1"/>
          </p:cNvSpPr>
          <p:nvPr>
            <p:ph type="body" sz="quarter" idx="14"/>
          </p:nvPr>
        </p:nvSpPr>
        <p:spPr/>
        <p:txBody>
          <a:bodyPr>
            <a:normAutofit/>
          </a:bodyPr>
          <a:lstStyle/>
          <a:p>
            <a:r>
              <a:rPr lang="en-US" sz="1600" dirty="0"/>
              <a:t>Finding the volume of a pyramid with a square base.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78775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5.47</a:t>
            </a:r>
          </a:p>
        </p:txBody>
      </p:sp>
      <p:pic>
        <p:nvPicPr>
          <p:cNvPr id="2" name="Picture Placeholder 1" descr="Three similar versions of the following graph are shown: In the x y plane, a region D1 is bounded by the x axis, the line x = 1, and the curve y = x squared. In the second version, region D2 on the z y plane is shown with equation z = y squared. And in the third version, region D3 on the x z plane is shown with equation z = x square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1475" b="-21475"/>
          <a:stretch>
            <a:fillRect/>
          </a:stretch>
        </p:blipFill>
        <p:spPr/>
      </p:pic>
      <p:sp>
        <p:nvSpPr>
          <p:cNvPr id="7" name="Text Placeholder 6"/>
          <p:cNvSpPr>
            <a:spLocks noGrp="1"/>
          </p:cNvSpPr>
          <p:nvPr>
            <p:ph type="body" sz="quarter" idx="14"/>
          </p:nvPr>
        </p:nvSpPr>
        <p:spPr/>
        <p:txBody>
          <a:bodyPr>
            <a:normAutofit/>
          </a:bodyPr>
          <a:lstStyle/>
          <a:p>
            <a:r>
              <a:rPr lang="en-US" sz="1600" dirty="0"/>
              <a:t>The three cross sections of </a:t>
            </a:r>
            <a:r>
              <a:rPr lang="en-US" sz="1600" i="1" dirty="0"/>
              <a:t>E</a:t>
            </a:r>
            <a:r>
              <a:rPr lang="en-US" sz="1600" dirty="0"/>
              <a:t> on the three coordinate planes.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6505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a:t>
            </a:r>
          </a:p>
        </p:txBody>
      </p:sp>
      <p:pic>
        <p:nvPicPr>
          <p:cNvPr id="2" name="Picture Placeholder 1" descr="In xyz space, there is a surface z = f(x, y). On the x axis, the lines denoting a and b are drawn; on the y axis the lines for c and d are drawn. When the surface is projected onto the xy plane, it forms a rectangle with corners (a, c), (a, d), (b, c), and (b, d). There are additional squares drawn to correspond to changes of Delta x and Delta y. On the surface, a square is marked and its projection onto the plane is marked as Rij. The average value for this small square is f(x*ij, y*ij)."/>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2107" r="-6210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thin rectangular box above </a:t>
                </a:r>
                <a:r>
                  <a:rPr lang="en-US" sz="1600" i="1" dirty="0" err="1"/>
                  <a:t>R</a:t>
                </a:r>
                <a:r>
                  <a:rPr lang="en-US" sz="1600" i="1" baseline="-25000" dirty="0" err="1"/>
                  <a:t>ij</a:t>
                </a:r>
                <a:r>
                  <a:rPr lang="en-US" sz="1600" dirty="0"/>
                  <a:t> with height </a:t>
                </a:r>
                <a14:m>
                  <m:oMath xmlns:m="http://schemas.openxmlformats.org/officeDocument/2006/math">
                    <m:r>
                      <a:rPr lang="en-US" sz="1600" b="0" i="1" smtClean="0">
                        <a:latin typeface="Cambria Math"/>
                      </a:rPr>
                      <m:t>𝑓</m:t>
                    </m:r>
                    <m:r>
                      <a:rPr lang="en-US" sz="1600" b="0" i="1" smtClean="0">
                        <a:latin typeface="Cambria Math"/>
                      </a:rPr>
                      <m:t>(</m:t>
                    </m:r>
                    <m:sSup>
                      <m:sSupPr>
                        <m:ctrlPr>
                          <a:rPr lang="en-US" sz="1600" b="0" i="1" smtClean="0">
                            <a:latin typeface="Cambria Math" panose="02040503050406030204" pitchFamily="18" charset="0"/>
                          </a:rPr>
                        </m:ctrlPr>
                      </m:sSupPr>
                      <m:e>
                        <m:r>
                          <a:rPr lang="en-US" sz="1600" b="0" i="1" smtClean="0">
                            <a:latin typeface="Cambria Math"/>
                          </a:rPr>
                          <m:t>𝑥</m:t>
                        </m:r>
                      </m:e>
                      <m:sup>
                        <m:r>
                          <a:rPr lang="en-US" sz="1600" b="0" i="1" smtClean="0">
                            <a:latin typeface="Cambria Math"/>
                          </a:rPr>
                          <m:t>∗</m:t>
                        </m:r>
                      </m:sup>
                    </m:sSup>
                  </m:oMath>
                </a14:m>
                <a:r>
                  <a:rPr lang="tr-TR" sz="1600" i="1" baseline="-25000" dirty="0"/>
                  <a:t>ij</a:t>
                </a:r>
                <a:r>
                  <a:rPr lang="tr-TR" sz="1600" dirty="0"/>
                  <a:t> , </a:t>
                </a:r>
                <a14:m>
                  <m:oMath xmlns:m="http://schemas.openxmlformats.org/officeDocument/2006/math">
                    <m:sSup>
                      <m:sSupPr>
                        <m:ctrlPr>
                          <a:rPr lang="en-US" sz="1600" i="1">
                            <a:latin typeface="Cambria Math" panose="02040503050406030204" pitchFamily="18" charset="0"/>
                          </a:rPr>
                        </m:ctrlPr>
                      </m:sSupPr>
                      <m:e>
                        <m:r>
                          <a:rPr lang="en-US" sz="1600" b="0" i="1" smtClean="0">
                            <a:latin typeface="Cambria Math"/>
                          </a:rPr>
                          <m:t>𝑦</m:t>
                        </m:r>
                      </m:e>
                      <m:sup>
                        <m:r>
                          <a:rPr lang="en-US" sz="1600" i="1">
                            <a:latin typeface="Cambria Math"/>
                          </a:rPr>
                          <m:t>∗</m:t>
                        </m:r>
                      </m:sup>
                    </m:sSup>
                  </m:oMath>
                </a14:m>
                <a:r>
                  <a:rPr lang="tr-TR" sz="1600" i="1" baseline="-25000" dirty="0"/>
                  <a:t>ij</a:t>
                </a:r>
                <a:r>
                  <a:rPr lang="tr-TR" sz="1600" dirty="0"/>
                  <a:t> </a:t>
                </a:r>
                <a14:m>
                  <m:oMath xmlns:m="http://schemas.openxmlformats.org/officeDocument/2006/math">
                    <m:r>
                      <a:rPr lang="en-US" sz="1600" b="0" i="1" smtClean="0">
                        <a:latin typeface="Cambria Math"/>
                      </a:rPr>
                      <m:t>)</m:t>
                    </m:r>
                  </m:oMath>
                </a14:m>
                <a:r>
                  <a:rPr lang="tr-T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63731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5.48</a:t>
            </a:r>
          </a:p>
        </p:txBody>
      </p:sp>
      <p:pic>
        <p:nvPicPr>
          <p:cNvPr id="2" name="Picture Placeholder 1" descr="The paraboloid y = x squared + z squared is shown opening up along the y axis to y =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277" r="-15277"/>
          <a:stretch>
            <a:fillRect/>
          </a:stretch>
        </p:blipFill>
        <p:spPr/>
      </p:pic>
      <p:sp>
        <p:nvSpPr>
          <p:cNvPr id="7" name="Text Placeholder 6"/>
          <p:cNvSpPr>
            <a:spLocks noGrp="1"/>
          </p:cNvSpPr>
          <p:nvPr>
            <p:ph type="body" sz="quarter" idx="14"/>
          </p:nvPr>
        </p:nvSpPr>
        <p:spPr/>
        <p:txBody>
          <a:bodyPr>
            <a:normAutofit/>
          </a:bodyPr>
          <a:lstStyle/>
          <a:p>
            <a:r>
              <a:rPr lang="en-US" sz="1600" dirty="0"/>
              <a:t>Integrating a triple integral over a </a:t>
            </a:r>
            <a:r>
              <a:rPr lang="en-US" sz="1600" dirty="0" err="1"/>
              <a:t>paraboloid</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2126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5.49</a:t>
            </a:r>
          </a:p>
        </p:txBody>
      </p:sp>
      <p:pic>
        <p:nvPicPr>
          <p:cNvPr id="2" name="Picture Placeholder 1" descr="In the x y plane, the graph of y = x squared is shown with the line y = 4 intersecting the graph at (negative 2, 4) and (2,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31" r="-2513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Cross section in the </a:t>
                </a:r>
                <a14:m>
                  <m:oMath xmlns:m="http://schemas.openxmlformats.org/officeDocument/2006/math">
                    <m:r>
                      <a:rPr lang="en-US" sz="1600" i="1">
                        <a:latin typeface="Cambria Math"/>
                      </a:rPr>
                      <m:t>𝑥𝑦</m:t>
                    </m:r>
                  </m:oMath>
                </a14:m>
                <a:r>
                  <a:rPr lang="en-US" sz="1600" dirty="0"/>
                  <a:t>-plane of the </a:t>
                </a:r>
                <a:r>
                  <a:rPr lang="en-US" sz="1600" dirty="0" err="1"/>
                  <a:t>paraboloid</a:t>
                </a:r>
                <a:r>
                  <a:rPr lang="en-US" sz="1600" dirty="0"/>
                  <a:t> in </a:t>
                </a:r>
                <a:r>
                  <a:rPr lang="en-US" sz="1600" dirty="0">
                    <a:solidFill>
                      <a:srgbClr val="6CB255"/>
                    </a:solidFill>
                  </a:rPr>
                  <a:t>Figure 5.48</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0">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48413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5.50</a:t>
            </a: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Cylindrical coordinates are similar to polar coordinates with a vertical </a:t>
                </a:r>
                <a14:m>
                  <m:oMath xmlns:m="http://schemas.openxmlformats.org/officeDocument/2006/math">
                    <m:r>
                      <a:rPr lang="en-US" sz="1600" b="0" i="1" smtClean="0">
                        <a:latin typeface="Cambria Math"/>
                      </a:rPr>
                      <m:t>𝑧</m:t>
                    </m:r>
                  </m:oMath>
                </a14:m>
                <a:r>
                  <a:rPr lang="en-US" sz="1600" dirty="0"/>
                  <a:t> coordinate added.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13" name="Picture 12" descr="In xyz space, a point is shown (x, y, z). There is also a depiction of it in polar coordinates as (r, theta, z).">
            <a:extLst>
              <a:ext uri="{FF2B5EF4-FFF2-40B4-BE49-F238E27FC236}">
                <a16:creationId xmlns:a16="http://schemas.microsoft.com/office/drawing/2014/main" id="{0422E586-FA09-4158-8F52-1E44F398B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694" y="900861"/>
            <a:ext cx="3960612" cy="3960612"/>
          </a:xfrm>
          <a:prstGeom prst="rect">
            <a:avLst/>
          </a:prstGeom>
        </p:spPr>
      </p:pic>
    </p:spTree>
    <p:extLst>
      <p:ext uri="{BB962C8B-B14F-4D97-AF65-F5344CB8AC3E}">
        <p14:creationId xmlns:p14="http://schemas.microsoft.com/office/powerpoint/2010/main" val="20779737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5.51</a:t>
            </a:r>
          </a:p>
        </p:txBody>
      </p:sp>
      <p:pic>
        <p:nvPicPr>
          <p:cNvPr id="2" name="Picture Placeholder 1" descr="In cylindrical box is shown with its projection onto the polar coordinate plane with inner radius a, outer radius b, and sides defined by theta = alpha and beta. The cylindrical box B starts at height c and goes to height d with the rest of the values the same as the projection onto the 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93" b="-7793"/>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A cylindrical box </a:t>
            </a:r>
            <a:r>
              <a:rPr lang="en-US" sz="1600" i="1" dirty="0">
                <a:solidFill>
                  <a:srgbClr val="000000"/>
                </a:solidFill>
              </a:rPr>
              <a:t>B</a:t>
            </a:r>
            <a:r>
              <a:rPr lang="en-US" sz="1600" dirty="0">
                <a:solidFill>
                  <a:srgbClr val="000000"/>
                </a:solidFill>
              </a:rPr>
              <a:t> described by cylindrical coordinates.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454395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5.52</a:t>
            </a:r>
          </a:p>
        </p:txBody>
      </p:sp>
      <p:pic>
        <p:nvPicPr>
          <p:cNvPr id="2" name="Picture Placeholder 1" descr="In polar coordinate space, a sphere of radius 4 is shown with equation r squared + z squared = 16 and center being the origin. There is also a cylinder described by r = 2 sin theta inside the spher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4758" r="-44758"/>
          <a:stretch>
            <a:fillRect/>
          </a:stretch>
        </p:blipFill>
        <p:spPr/>
      </p:pic>
      <p:sp>
        <p:nvSpPr>
          <p:cNvPr id="7" name="Text Placeholder 6"/>
          <p:cNvSpPr>
            <a:spLocks noGrp="1"/>
          </p:cNvSpPr>
          <p:nvPr>
            <p:ph type="body" sz="quarter" idx="14"/>
          </p:nvPr>
        </p:nvSpPr>
        <p:spPr/>
        <p:txBody>
          <a:bodyPr>
            <a:normAutofit/>
          </a:bodyPr>
          <a:lstStyle/>
          <a:p>
            <a:r>
              <a:rPr lang="en-US" sz="1600" dirty="0"/>
              <a:t>Setting up a triple integral in cylindrical coordinates over a cylindrical region.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31824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5.53</a:t>
            </a:r>
          </a:p>
        </p:txBody>
      </p:sp>
      <p:pic>
        <p:nvPicPr>
          <p:cNvPr id="2" name="Picture Placeholder 1" descr="A paraboloid with equation z = 2 minus x squared minus y squared opening down, and within it, a cone with equation z = the square root of (x squared + y squared) pointing dow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737" r="-24737"/>
          <a:stretch>
            <a:fillRect/>
          </a:stretch>
        </p:blipFill>
        <p:spPr/>
      </p:pic>
      <p:sp>
        <p:nvSpPr>
          <p:cNvPr id="7" name="Text Placeholder 6"/>
          <p:cNvSpPr>
            <a:spLocks noGrp="1"/>
          </p:cNvSpPr>
          <p:nvPr>
            <p:ph type="body" sz="quarter" idx="14"/>
          </p:nvPr>
        </p:nvSpPr>
        <p:spPr/>
        <p:txBody>
          <a:bodyPr>
            <a:normAutofit/>
          </a:bodyPr>
          <a:lstStyle/>
          <a:p>
            <a:r>
              <a:rPr lang="en-US" sz="1600" dirty="0"/>
              <a:t>Setting up a triple integral in cylindrical coordinates over a conical region.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01968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5.54</a:t>
            </a:r>
          </a:p>
        </p:txBody>
      </p:sp>
      <p:pic>
        <p:nvPicPr>
          <p:cNvPr id="2" name="Picture Placeholder 1" descr="A hemisphere with equation x squared + y squared + z squared = 4 in the upper half plane, and within it, a cylinder with equation x squared + y squared = 1."/>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4700" r="-44700"/>
          <a:stretch>
            <a:fillRect/>
          </a:stretch>
        </p:blipFill>
        <p:spPr/>
      </p:pic>
      <p:sp>
        <p:nvSpPr>
          <p:cNvPr id="7" name="Text Placeholder 6"/>
          <p:cNvSpPr>
            <a:spLocks noGrp="1"/>
          </p:cNvSpPr>
          <p:nvPr>
            <p:ph type="body" sz="quarter" idx="14"/>
          </p:nvPr>
        </p:nvSpPr>
        <p:spPr/>
        <p:txBody>
          <a:bodyPr>
            <a:normAutofit/>
          </a:bodyPr>
          <a:lstStyle/>
          <a:p>
            <a:r>
              <a:rPr lang="en-US" sz="1600" dirty="0"/>
              <a:t>Finding a cylindrical volume with a triple integral in cylindrical coordinates.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23888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5.55</a:t>
            </a:r>
          </a:p>
        </p:txBody>
      </p:sp>
      <p:pic>
        <p:nvPicPr>
          <p:cNvPr id="2" name="Picture Placeholder 1" descr="A depiction of the spherical coordinate system: a point (x, y, z) is shown, which is equal to (rho, theta, phi) in spherical coordinates. Rho serves as the spherical radius, theta serves as the angle from the x axis in the xy plane, and phi serves as the angle from the z axi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8458" r="-58458"/>
          <a:stretch>
            <a:fillRect/>
          </a:stretch>
        </p:blipFill>
        <p:spPr/>
      </p:pic>
      <p:sp>
        <p:nvSpPr>
          <p:cNvPr id="7" name="Text Placeholder 6"/>
          <p:cNvSpPr>
            <a:spLocks noGrp="1"/>
          </p:cNvSpPr>
          <p:nvPr>
            <p:ph type="body" sz="quarter" idx="14"/>
          </p:nvPr>
        </p:nvSpPr>
        <p:spPr/>
        <p:txBody>
          <a:bodyPr>
            <a:normAutofit/>
          </a:bodyPr>
          <a:lstStyle/>
          <a:p>
            <a:r>
              <a:rPr lang="en-US" sz="1600" dirty="0"/>
              <a:t>The spherical coordinate system locates points with two angles and a distance from the origin.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75539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5.56</a:t>
            </a:r>
          </a:p>
        </p:txBody>
      </p:sp>
      <p:pic>
        <p:nvPicPr>
          <p:cNvPr id="2" name="Picture Placeholder 1" descr="This figure consists of four figures. In the first, a sphere is shown with the note Sphere rho = c (constant). In the second, a half plane is drawn from the z axis with the note Half plane theta = c (constant). In the last two figures, a half cone is drawn in each with the note Half cone phi = c (constant). In the first of these, the cone opens up and it is marked 0 &lt; c &lt; pi/2. In the second of these, the cone opens down and it is marked pi/2 &lt; c &lt; pi."/>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9081" b="-19081"/>
          <a:stretch>
            <a:fillRect/>
          </a:stretch>
        </p:blipFill>
        <p:spPr/>
      </p:pic>
      <p:sp>
        <p:nvSpPr>
          <p:cNvPr id="7" name="Text Placeholder 6"/>
          <p:cNvSpPr>
            <a:spLocks noGrp="1"/>
          </p:cNvSpPr>
          <p:nvPr>
            <p:ph type="body" sz="quarter" idx="14"/>
          </p:nvPr>
        </p:nvSpPr>
        <p:spPr/>
        <p:txBody>
          <a:bodyPr>
            <a:normAutofit/>
          </a:bodyPr>
          <a:lstStyle/>
          <a:p>
            <a:r>
              <a:rPr lang="en-US" sz="1600" dirty="0"/>
              <a:t>Spherical coordinates are especially convenient for working with solids bounded by these types of surfaces. (The letter </a:t>
            </a:r>
            <a:r>
              <a:rPr lang="en-US" sz="1600" i="1" dirty="0"/>
              <a:t>c</a:t>
            </a:r>
            <a:r>
              <a:rPr lang="en-US" sz="1600" dirty="0"/>
              <a:t> indicates a constant.)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69233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5.57</a:t>
            </a:r>
          </a:p>
        </p:txBody>
      </p:sp>
      <p:pic>
        <p:nvPicPr>
          <p:cNvPr id="2" name="Picture Placeholder 1" descr="In the spherical coordinate space, a box is projected onto the polar coordinate plane. On the polar coordinate plane, the projection has area rho sin phi Delta theta. On the z axis, a distance Delta rho is indicated, and from these boundaries, angles are made that project through the edges of the box. There is also a blown up version of the box that shows it has sides Delta rho, rho Delta phi, and rho sin phi Delta theta, with overall volume Delta V = rho squared sin phi Delta rho Delta phi Delta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001" r="-5001"/>
          <a:stretch>
            <a:fillRect/>
          </a:stretch>
        </p:blipFill>
        <p:spPr/>
      </p:pic>
      <p:sp>
        <p:nvSpPr>
          <p:cNvPr id="7" name="Text Placeholder 6"/>
          <p:cNvSpPr>
            <a:spLocks noGrp="1"/>
          </p:cNvSpPr>
          <p:nvPr>
            <p:ph type="body" sz="quarter" idx="14"/>
          </p:nvPr>
        </p:nvSpPr>
        <p:spPr/>
        <p:txBody>
          <a:bodyPr>
            <a:normAutofit/>
          </a:bodyPr>
          <a:lstStyle/>
          <a:p>
            <a:r>
              <a:rPr lang="en-US" sz="1600" dirty="0"/>
              <a:t>The volume element of a box in spherical coordinates.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218646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a:t>
            </a:r>
          </a:p>
        </p:txBody>
      </p:sp>
      <p:pic>
        <p:nvPicPr>
          <p:cNvPr id="2" name="Picture Placeholder 1" descr="In xyz space, there is a surface z = f(x, y) = 3x2 minus y. The corners of the surface are given as (0, 0, 0), (2, 0, 12), (0, 2, negative 2), and (2, 2, 10). The surface is parabolic along the x axi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39" r="-2503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function </a:t>
                </a:r>
                <a14:m>
                  <m:oMath xmlns:m="http://schemas.openxmlformats.org/officeDocument/2006/math">
                    <m:r>
                      <a:rPr lang="en-US" sz="1600" b="0" i="1" smtClean="0">
                        <a:latin typeface="Cambria Math"/>
                      </a:rPr>
                      <m:t>𝑧</m:t>
                    </m:r>
                    <m:r>
                      <a:rPr lang="en-US" sz="1600" b="0" i="1" smtClean="0">
                        <a:latin typeface="Cambria Math"/>
                      </a:rPr>
                      <m:t>=</m:t>
                    </m:r>
                    <m:r>
                      <a:rPr lang="en-US" sz="1600" b="0" i="1" smtClean="0">
                        <a:latin typeface="Cambria Math"/>
                      </a:rPr>
                      <m:t>𝑓</m:t>
                    </m:r>
                    <m:r>
                      <a:rPr lang="en-US" sz="1600" b="0" i="1" smtClean="0">
                        <a:latin typeface="Cambria Math"/>
                      </a:rPr>
                      <m:t>(</m:t>
                    </m:r>
                    <m:r>
                      <a:rPr lang="en-US" sz="1600" b="0" i="1" smtClean="0">
                        <a:latin typeface="Cambria Math"/>
                      </a:rPr>
                      <m:t>𝑥</m:t>
                    </m:r>
                    <m:r>
                      <a:rPr lang="en-US" sz="1600" b="0" i="1" smtClean="0">
                        <a:latin typeface="Cambria Math"/>
                      </a:rPr>
                      <m:t>, </m:t>
                    </m:r>
                    <m:r>
                      <a:rPr lang="en-US" sz="1600" b="0" i="1" smtClean="0">
                        <a:latin typeface="Cambria Math"/>
                      </a:rPr>
                      <m:t>𝑦</m:t>
                    </m:r>
                    <m:r>
                      <a:rPr lang="en-US" sz="1600" b="0" i="1" smtClean="0">
                        <a:latin typeface="Cambria Math"/>
                      </a:rPr>
                      <m:t>)</m:t>
                    </m:r>
                  </m:oMath>
                </a14:m>
                <a:r>
                  <a:rPr lang="en-US" sz="1600" dirty="0"/>
                  <a:t> graphed over the </a:t>
                </a:r>
                <a:r>
                  <a:rPr lang="da-DK" sz="1600" dirty="0"/>
                  <a:t>rectangular region </a:t>
                </a:r>
                <a14:m>
                  <m:oMath xmlns:m="http://schemas.openxmlformats.org/officeDocument/2006/math">
                    <m:r>
                      <a:rPr lang="en-US" sz="1600" b="0" i="1" smtClean="0">
                        <a:latin typeface="Cambria Math"/>
                      </a:rPr>
                      <m:t>𝑅</m:t>
                    </m:r>
                    <m:r>
                      <a:rPr lang="en-US" sz="1600" b="0" i="1" smtClean="0">
                        <a:latin typeface="Cambria Math"/>
                      </a:rPr>
                      <m:t>=</m:t>
                    </m:r>
                    <m:d>
                      <m:dPr>
                        <m:begChr m:val="["/>
                        <m:endChr m:val="]"/>
                        <m:ctrlPr>
                          <a:rPr lang="en-US" sz="1600" b="0" i="1" smtClean="0">
                            <a:latin typeface="Cambria Math" panose="02040503050406030204" pitchFamily="18" charset="0"/>
                          </a:rPr>
                        </m:ctrlPr>
                      </m:dPr>
                      <m:e>
                        <m:r>
                          <a:rPr lang="en-US" sz="1600" b="0" i="1" smtClean="0">
                            <a:latin typeface="Cambria Math"/>
                          </a:rPr>
                          <m:t>0, 2</m:t>
                        </m:r>
                      </m:e>
                    </m:d>
                    <m:r>
                      <a:rPr lang="en-US" sz="1600" b="0" i="1" smtClean="0">
                        <a:latin typeface="Cambria Math"/>
                      </a:rPr>
                      <m:t> </m:t>
                    </m:r>
                    <m:r>
                      <a:rPr lang="en-US" sz="1600" b="0" i="1" smtClean="0">
                        <a:latin typeface="Cambria Math"/>
                        <a:ea typeface="Cambria Math"/>
                      </a:rPr>
                      <m:t>×[0, 2]</m:t>
                    </m:r>
                  </m:oMath>
                </a14:m>
                <a:r>
                  <a:rPr lang="da-DK"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56301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5.58</a:t>
            </a:r>
          </a:p>
        </p:txBody>
      </p:sp>
      <p:pic>
        <p:nvPicPr>
          <p:cNvPr id="2" name="Picture Placeholder 1" descr="A hemisphere with equation z = the square root of (4 minus x squared minus y squared) in the upper half plane, and within it, a cone with equation z = the square root of (3 times (x squared + y squared)) that is pointing down, with vertex at the origi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922" r="-29922"/>
          <a:stretch>
            <a:fillRect/>
          </a:stretch>
        </p:blipFill>
        <p:spPr/>
      </p:pic>
      <p:sp>
        <p:nvSpPr>
          <p:cNvPr id="7" name="Text Placeholder 6"/>
          <p:cNvSpPr>
            <a:spLocks noGrp="1"/>
          </p:cNvSpPr>
          <p:nvPr>
            <p:ph type="body" sz="quarter" idx="14"/>
          </p:nvPr>
        </p:nvSpPr>
        <p:spPr/>
        <p:txBody>
          <a:bodyPr>
            <a:normAutofit/>
          </a:bodyPr>
          <a:lstStyle/>
          <a:p>
            <a:r>
              <a:rPr lang="en-US" sz="1600" dirty="0"/>
              <a:t>A region bounded below by a cone and above by a hemisphere.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109357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5.59</a:t>
            </a:r>
          </a:p>
        </p:txBody>
      </p:sp>
      <p:pic>
        <p:nvPicPr>
          <p:cNvPr id="2" name="Picture Placeholder 1" descr="A sphere with equation z = x squared + y squared + z squared, and within it, a cone with equation z = the square root of (x squared + y squared) that is pointing down, with vertex at the origi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827" r="-31827"/>
          <a:stretch>
            <a:fillRect/>
          </a:stretch>
        </p:blipFill>
        <p:spPr/>
      </p:pic>
      <p:sp>
        <p:nvSpPr>
          <p:cNvPr id="7" name="Text Placeholder 6"/>
          <p:cNvSpPr>
            <a:spLocks noGrp="1"/>
          </p:cNvSpPr>
          <p:nvPr>
            <p:ph type="body" sz="quarter" idx="14"/>
          </p:nvPr>
        </p:nvSpPr>
        <p:spPr/>
        <p:txBody>
          <a:bodyPr>
            <a:normAutofit/>
          </a:bodyPr>
          <a:lstStyle/>
          <a:p>
            <a:r>
              <a:rPr lang="en-US" sz="1600" dirty="0"/>
              <a:t>A region bounded below by a cone and above by a sphere.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69473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A sphere with equation x squared + y squared + z squared = 4, and within it, a cylinder with equation x squared + y squared = 1."/>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3921" r="-4392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668034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5.60</a:t>
            </a:r>
          </a:p>
        </p:txBody>
      </p:sp>
      <p:pic>
        <p:nvPicPr>
          <p:cNvPr id="2" name="Picture Placeholder 1" descr="A picture of l’Hemisphèric, which is a giant glass structure that is in the shape of an ellipsoi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615" r="-27615"/>
          <a:stretch>
            <a:fillRect/>
          </a:stretch>
        </p:blipFill>
        <p:spPr/>
      </p:pic>
      <p:sp>
        <p:nvSpPr>
          <p:cNvPr id="7" name="Text Placeholder 6"/>
          <p:cNvSpPr>
            <a:spLocks noGrp="1"/>
          </p:cNvSpPr>
          <p:nvPr>
            <p:ph type="body" sz="quarter" idx="14"/>
          </p:nvPr>
        </p:nvSpPr>
        <p:spPr/>
        <p:txBody>
          <a:bodyPr>
            <a:normAutofit/>
          </a:bodyPr>
          <a:lstStyle/>
          <a:p>
            <a:r>
              <a:rPr lang="en-US" sz="1600" dirty="0"/>
              <a:t>(credit: modification of work by Javier </a:t>
            </a:r>
            <a:r>
              <a:rPr lang="en-US" sz="1600" dirty="0" err="1"/>
              <a:t>Yaya</a:t>
            </a:r>
            <a:r>
              <a:rPr lang="en-US" sz="1600" dirty="0"/>
              <a:t> </a:t>
            </a:r>
            <a:r>
              <a:rPr lang="en-US" sz="1600" dirty="0" err="1"/>
              <a:t>Tur</a:t>
            </a:r>
            <a:r>
              <a:rPr lang="en-US" sz="1600" dirty="0"/>
              <a:t>, 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382929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5.61</a:t>
            </a:r>
          </a:p>
        </p:txBody>
      </p:sp>
      <p:pic>
        <p:nvPicPr>
          <p:cNvPr id="2" name="Picture Placeholder 1" descr="A picture of many hot air balloon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6788" r="-26788"/>
          <a:stretch>
            <a:fillRect/>
          </a:stretch>
        </p:blipFill>
        <p:spPr/>
      </p:pic>
      <p:sp>
        <p:nvSpPr>
          <p:cNvPr id="7" name="Text Placeholder 6"/>
          <p:cNvSpPr>
            <a:spLocks noGrp="1"/>
          </p:cNvSpPr>
          <p:nvPr>
            <p:ph type="body" sz="quarter" idx="14"/>
          </p:nvPr>
        </p:nvSpPr>
        <p:spPr/>
        <p:txBody>
          <a:bodyPr>
            <a:normAutofit/>
          </a:bodyPr>
          <a:lstStyle/>
          <a:p>
            <a:r>
              <a:rPr lang="en-US" sz="1600" dirty="0"/>
              <a:t>Balloons lift off at the 2001 Albuquerque International Balloon Fiesta. (credit: David Herrera, Flickr)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61100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5.62</a:t>
            </a:r>
          </a:p>
        </p:txBody>
      </p:sp>
      <p:pic>
        <p:nvPicPr>
          <p:cNvPr id="2" name="Picture Placeholder 1" descr="This figure consists of two parts, a and b. Figure a shows a representation of a hot air balloon in xyz space as a half sphere on top of a frustrum of a cone. Figure b shows the dimensions, namely, the radius of the half sphere is 28 ft, the distance from the bottom to the top of the frustrum is 44 ft, and the diameter of the circle at the top of the frustrum is 12 f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859" r="-15859"/>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Use a half sphere to model the top part of the balloon and a frustum of a cone to model the bottom part of the balloon. </a:t>
            </a:r>
          </a:p>
          <a:p>
            <a:pPr marL="342900" indent="-342900">
              <a:buFontTx/>
              <a:buAutoNum type="alphaLcParenBoth"/>
            </a:pPr>
            <a:r>
              <a:rPr lang="en-US" sz="1600" dirty="0"/>
              <a:t>A cross section of the balloon showing its dimensions.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29502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5.63</a:t>
            </a:r>
          </a:p>
        </p:txBody>
      </p:sp>
      <p:pic>
        <p:nvPicPr>
          <p:cNvPr id="2" name="Picture Placeholder 1" descr="This figure shows the dimensions of the balloon and the hot air, namely, the radius of the half sphere is 28 ft, the distance from the bottom to the top of the frustrum is 44 ft, the diameter of the circle at the top of the frustrum is 12 ft, and the inner column of hot air has height 20 ft and diameter 12 f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5182" r="-65182"/>
          <a:stretch>
            <a:fillRect/>
          </a:stretch>
        </p:blipFill>
        <p:spPr/>
      </p:pic>
      <p:sp>
        <p:nvSpPr>
          <p:cNvPr id="7" name="Text Placeholder 6"/>
          <p:cNvSpPr>
            <a:spLocks noGrp="1"/>
          </p:cNvSpPr>
          <p:nvPr>
            <p:ph type="body" sz="quarter" idx="14"/>
          </p:nvPr>
        </p:nvSpPr>
        <p:spPr/>
        <p:txBody>
          <a:bodyPr>
            <a:normAutofit/>
          </a:bodyPr>
          <a:lstStyle/>
          <a:p>
            <a:r>
              <a:rPr lang="en-US" sz="1600" dirty="0"/>
              <a:t>Activating the burner heats the air in a 20-foot-high, 12-foot-wide column directly above the burner.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045068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5.64</a:t>
            </a:r>
          </a:p>
        </p:txBody>
      </p:sp>
      <p:pic>
        <p:nvPicPr>
          <p:cNvPr id="2" name="Picture Placeholder 1" descr="A surface is delicately balanced on a fine poin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375" r="-9375"/>
          <a:stretch>
            <a:fillRect/>
          </a:stretch>
        </p:blipFill>
        <p:spPr/>
      </p:pic>
      <p:sp>
        <p:nvSpPr>
          <p:cNvPr id="7" name="Text Placeholder 6"/>
          <p:cNvSpPr>
            <a:spLocks noGrp="1"/>
          </p:cNvSpPr>
          <p:nvPr>
            <p:ph type="body" sz="quarter" idx="14"/>
          </p:nvPr>
        </p:nvSpPr>
        <p:spPr/>
        <p:txBody>
          <a:bodyPr>
            <a:normAutofit/>
          </a:bodyPr>
          <a:lstStyle/>
          <a:p>
            <a:r>
              <a:rPr lang="en-US" sz="1600" dirty="0"/>
              <a:t>A lamina is perfectly balanced on a spindle if the lamina’s center of mass sits on the spindle.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2026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5.65</a:t>
            </a:r>
          </a:p>
        </p:txBody>
      </p:sp>
      <p:pic>
        <p:nvPicPr>
          <p:cNvPr id="2" name="Picture Placeholder 1" descr="A lamina R is shown on the x y plane with a point (x, y) surrounded by a small rectangle marked Mass = Delta m and Area = Delta A."/>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7423" r="-47423"/>
          <a:stretch>
            <a:fillRect/>
          </a:stretch>
        </p:blipFill>
        <p:spPr/>
      </p:pic>
      <p:sp>
        <p:nvSpPr>
          <p:cNvPr id="7" name="Text Placeholder 6"/>
          <p:cNvSpPr>
            <a:spLocks noGrp="1"/>
          </p:cNvSpPr>
          <p:nvPr>
            <p:ph type="body" sz="quarter" idx="14"/>
          </p:nvPr>
        </p:nvSpPr>
        <p:spPr/>
        <p:txBody>
          <a:bodyPr>
            <a:normAutofit/>
          </a:bodyPr>
          <a:lstStyle/>
          <a:p>
            <a:r>
              <a:rPr lang="en-US" sz="1600" dirty="0"/>
              <a:t>The density of a lamina at a point is the limit of its mass per area in a small rectangle about the point as the area goes to zero.</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463993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5.66</a:t>
            </a:r>
          </a:p>
        </p:txBody>
      </p:sp>
      <p:pic>
        <p:nvPicPr>
          <p:cNvPr id="2" name="Picture Placeholder 1" descr="A lamina is shown on the x y plane with a point (x* sub ij, y* sub ij) surrounded by a small rectangle marked R sub ij."/>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7423" r="-4742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Subdividing the lamina into tiny rectangles </a:t>
                </a:r>
                <a:r>
                  <a:rPr lang="en-US" sz="1600" i="1" dirty="0"/>
                  <a:t>R</a:t>
                </a:r>
                <a:r>
                  <a:rPr lang="en-US" sz="1600" i="1" baseline="-25000" dirty="0"/>
                  <a:t>ij</a:t>
                </a:r>
                <a:r>
                  <a:rPr lang="en-US" sz="1600" dirty="0"/>
                  <a:t>, each containing a sample point (</a:t>
                </a:r>
                <a14:m>
                  <m:oMath xmlns:m="http://schemas.openxmlformats.org/officeDocument/2006/math">
                    <m:sSup>
                      <m:sSupPr>
                        <m:ctrlPr>
                          <a:rPr lang="en-US" sz="1600" i="1" smtClean="0">
                            <a:latin typeface="Cambria Math" panose="02040503050406030204" pitchFamily="18" charset="0"/>
                          </a:rPr>
                        </m:ctrlPr>
                      </m:sSupPr>
                      <m:e>
                        <m:r>
                          <a:rPr lang="en-US" sz="1600" i="1" smtClean="0">
                            <a:latin typeface="Cambria Math"/>
                          </a:rPr>
                          <m:t>𝑥</m:t>
                        </m:r>
                      </m:e>
                      <m:sup>
                        <m:r>
                          <a:rPr lang="en-US" sz="1600" b="0" i="1" smtClean="0">
                            <a:latin typeface="Cambria Math"/>
                          </a:rPr>
                          <m:t>∗</m:t>
                        </m:r>
                      </m:sup>
                    </m:sSup>
                  </m:oMath>
                </a14:m>
                <a:r>
                  <a:rPr lang="en-US" sz="1600" i="1" baseline="-25000" dirty="0"/>
                  <a:t>ij</a:t>
                </a:r>
                <a:r>
                  <a:rPr lang="en-US" sz="1600" dirty="0"/>
                  <a:t>, </a:t>
                </a:r>
                <a14:m>
                  <m:oMath xmlns:m="http://schemas.openxmlformats.org/officeDocument/2006/math">
                    <m:sSup>
                      <m:sSupPr>
                        <m:ctrlPr>
                          <a:rPr lang="en-US" sz="1600" i="1">
                            <a:latin typeface="Cambria Math" panose="02040503050406030204" pitchFamily="18" charset="0"/>
                          </a:rPr>
                        </m:ctrlPr>
                      </m:sSupPr>
                      <m:e>
                        <m:r>
                          <a:rPr lang="en-US" sz="1600" b="0" i="1" smtClean="0">
                            <a:latin typeface="Cambria Math"/>
                          </a:rPr>
                          <m:t>𝑦</m:t>
                        </m:r>
                      </m:e>
                      <m:sup>
                        <m:r>
                          <a:rPr lang="en-US" sz="1600" i="1">
                            <a:latin typeface="Cambria Math"/>
                          </a:rPr>
                          <m:t>∗</m:t>
                        </m:r>
                      </m:sup>
                    </m:sSup>
                  </m:oMath>
                </a14:m>
                <a:r>
                  <a:rPr lang="en-US" sz="1600" i="1" baseline="-25000" dirty="0"/>
                  <a:t>ij</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74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5.6</a:t>
            </a:r>
          </a:p>
        </p:txBody>
      </p:sp>
      <p:pic>
        <p:nvPicPr>
          <p:cNvPr id="2" name="Picture Placeholder 1" descr="On the xy plane, the points (1, 1), (1, 2), (2, 1), and (2, 2) are marked, and these form the upper right corners of four squares marked R11, R12, R21, and R22, respectively. Each square has area Delta A =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34" b="-634"/>
          <a:stretch>
            <a:fillRect/>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Subrectangles for the rectangular region </a:t>
                </a:r>
                <a14:m>
                  <m:oMath xmlns:m="http://schemas.openxmlformats.org/officeDocument/2006/math">
                    <m:r>
                      <a:rPr lang="en-US" sz="1600" i="1">
                        <a:solidFill>
                          <a:schemeClr val="tx1"/>
                        </a:solidFill>
                        <a:latin typeface="Cambria Math"/>
                      </a:rPr>
                      <m:t>𝑅</m:t>
                    </m:r>
                    <m:r>
                      <a:rPr lang="en-US" sz="1600" i="1">
                        <a:solidFill>
                          <a:schemeClr val="tx1"/>
                        </a:solidFill>
                        <a:latin typeface="Cambria Math"/>
                      </a:rPr>
                      <m:t>=</m:t>
                    </m:r>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a:rPr>
                          <m:t>0, 2</m:t>
                        </m:r>
                      </m:e>
                    </m:d>
                    <m:r>
                      <a:rPr lang="en-US" sz="1600" i="1">
                        <a:solidFill>
                          <a:schemeClr val="tx1"/>
                        </a:solidFill>
                        <a:latin typeface="Cambria Math"/>
                      </a:rPr>
                      <m:t> </m:t>
                    </m:r>
                    <m:r>
                      <a:rPr lang="en-US" sz="1600" i="1">
                        <a:solidFill>
                          <a:schemeClr val="tx1"/>
                        </a:solidFill>
                        <a:latin typeface="Cambria Math"/>
                        <a:ea typeface="Cambria Math"/>
                      </a:rPr>
                      <m:t>×[0, 2]</m:t>
                    </m:r>
                  </m:oMath>
                </a14:m>
                <a:r>
                  <a:rPr lang="da-DK" sz="1600" dirty="0">
                    <a:solidFill>
                      <a:schemeClr val="tx1"/>
                    </a:solidFill>
                  </a:rPr>
                  <a:t>.</a:t>
                </a:r>
                <a:endParaRPr lang="en-US" sz="1600" dirty="0">
                  <a:solidFill>
                    <a:schemeClr val="tx1"/>
                  </a:solidFill>
                </a:endParaRP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85096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5.67</a:t>
            </a:r>
          </a:p>
        </p:txBody>
      </p:sp>
      <p:pic>
        <p:nvPicPr>
          <p:cNvPr id="2" name="Picture Placeholder 1" descr="A triangular lamina is shown on the x y plane bounded by the x and y axes and the line x + y = 3. The point (1, 1) is marked and is surrounded by a small squared marked d m = p(x, y) d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5847" r="-4584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lamina in the </a:t>
                </a:r>
                <a14:m>
                  <m:oMath xmlns:m="http://schemas.openxmlformats.org/officeDocument/2006/math">
                    <m:r>
                      <a:rPr lang="en-US" sz="1600" b="0" i="1" smtClean="0">
                        <a:latin typeface="Cambria Math"/>
                      </a:rPr>
                      <m:t>𝑥𝑦</m:t>
                    </m:r>
                  </m:oMath>
                </a14:m>
                <a:r>
                  <a:rPr lang="en-US" sz="1600" dirty="0"/>
                  <a:t>-plane with density </a:t>
                </a:r>
                <a14:m>
                  <m:oMath xmlns:m="http://schemas.openxmlformats.org/officeDocument/2006/math">
                    <m:r>
                      <a:rPr lang="en-US" sz="1600" i="1" smtClean="0">
                        <a:latin typeface="Cambria Math"/>
                        <a:ea typeface="Cambria Math"/>
                      </a:rPr>
                      <m:t>𝜌</m:t>
                    </m:r>
                    <m:d>
                      <m:dPr>
                        <m:ctrlPr>
                          <a:rPr lang="en-US" sz="1600" b="0" i="1" smtClean="0">
                            <a:latin typeface="Cambria Math" panose="02040503050406030204" pitchFamily="18" charset="0"/>
                            <a:ea typeface="Cambria Math"/>
                          </a:rPr>
                        </m:ctrlPr>
                      </m:dPr>
                      <m:e>
                        <m:r>
                          <a:rPr lang="en-US" sz="1600" b="0" i="1" smtClean="0">
                            <a:latin typeface="Cambria Math"/>
                            <a:ea typeface="Cambria Math"/>
                          </a:rPr>
                          <m:t>𝑥</m:t>
                        </m:r>
                        <m:r>
                          <a:rPr lang="en-US" sz="1600" b="0" i="1" smtClean="0">
                            <a:latin typeface="Cambria Math"/>
                            <a:ea typeface="Cambria Math"/>
                          </a:rPr>
                          <m:t>, </m:t>
                        </m:r>
                        <m:r>
                          <a:rPr lang="en-US" sz="1600" b="0" i="1" smtClean="0">
                            <a:latin typeface="Cambria Math"/>
                            <a:ea typeface="Cambria Math"/>
                          </a:rPr>
                          <m:t>𝑦</m:t>
                        </m:r>
                      </m:e>
                    </m:d>
                    <m:r>
                      <a:rPr lang="en-US" sz="1600" b="0" i="1" smtClean="0">
                        <a:latin typeface="Cambria Math"/>
                        <a:ea typeface="Cambria Math"/>
                      </a:rPr>
                      <m:t>=</m:t>
                    </m:r>
                    <m:r>
                      <a:rPr lang="en-US" sz="1600" b="0" i="1" smtClean="0">
                        <a:latin typeface="Cambria Math"/>
                        <a:ea typeface="Cambria Math"/>
                      </a:rPr>
                      <m:t>𝑥𝑦</m:t>
                    </m:r>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553372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5.68</a:t>
            </a:r>
          </a:p>
        </p:txBody>
      </p:sp>
      <p:pic>
        <p:nvPicPr>
          <p:cNvPr id="2" name="Picture Placeholder 1" descr="A lamina R is shown on the x y plane bounded by the x axis, the line x = 2, and the line y = x squared. The corners of the shape are (0, 0), (2, 0), and (2,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79" r="-1479"/>
          <a:stretch>
            <a:fillRect/>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Locating the center of mass of a lamina </a:t>
                </a:r>
                <a:r>
                  <a:rPr lang="en-US" sz="1600" i="1" dirty="0">
                    <a:solidFill>
                      <a:srgbClr val="000000"/>
                    </a:solidFill>
                  </a:rPr>
                  <a:t>R</a:t>
                </a:r>
                <a:r>
                  <a:rPr lang="en-US" sz="1600" dirty="0">
                    <a:solidFill>
                      <a:srgbClr val="000000"/>
                    </a:solidFill>
                  </a:rPr>
                  <a:t> with density </a:t>
                </a:r>
                <a14:m>
                  <m:oMath xmlns:m="http://schemas.openxmlformats.org/officeDocument/2006/math">
                    <m:r>
                      <a:rPr lang="en-US" sz="1600" i="1" smtClean="0">
                        <a:solidFill>
                          <a:schemeClr val="tx1"/>
                        </a:solidFill>
                        <a:latin typeface="Cambria Math"/>
                        <a:ea typeface="Cambria Math"/>
                      </a:rPr>
                      <m:t>𝜌</m:t>
                    </m:r>
                    <m:d>
                      <m:dPr>
                        <m:ctrlPr>
                          <a:rPr lang="en-US" sz="1600" i="1">
                            <a:solidFill>
                              <a:schemeClr val="tx1"/>
                            </a:solidFill>
                            <a:latin typeface="Cambria Math" panose="02040503050406030204" pitchFamily="18" charset="0"/>
                            <a:ea typeface="Cambria Math"/>
                          </a:rPr>
                        </m:ctrlPr>
                      </m:dPr>
                      <m:e>
                        <m:r>
                          <a:rPr lang="en-US" sz="1600" i="1">
                            <a:solidFill>
                              <a:schemeClr val="tx1"/>
                            </a:solidFill>
                            <a:latin typeface="Cambria Math"/>
                            <a:ea typeface="Cambria Math"/>
                          </a:rPr>
                          <m:t>𝑥</m:t>
                        </m:r>
                        <m:r>
                          <a:rPr lang="en-US" sz="1600" i="1">
                            <a:solidFill>
                              <a:schemeClr val="tx1"/>
                            </a:solidFill>
                            <a:latin typeface="Cambria Math"/>
                            <a:ea typeface="Cambria Math"/>
                          </a:rPr>
                          <m:t>, </m:t>
                        </m:r>
                        <m:r>
                          <a:rPr lang="en-US" sz="1600" i="1">
                            <a:solidFill>
                              <a:schemeClr val="tx1"/>
                            </a:solidFill>
                            <a:latin typeface="Cambria Math"/>
                            <a:ea typeface="Cambria Math"/>
                          </a:rPr>
                          <m:t>𝑦</m:t>
                        </m:r>
                      </m:e>
                    </m:d>
                    <m:r>
                      <a:rPr lang="en-US" sz="1600" i="1">
                        <a:solidFill>
                          <a:schemeClr val="tx1"/>
                        </a:solidFill>
                        <a:latin typeface="Cambria Math"/>
                        <a:ea typeface="Cambria Math"/>
                      </a:rPr>
                      <m:t>=</m:t>
                    </m:r>
                    <m:r>
                      <a:rPr lang="en-US" sz="1600" i="1">
                        <a:solidFill>
                          <a:schemeClr val="tx1"/>
                        </a:solidFill>
                        <a:latin typeface="Cambria Math"/>
                        <a:ea typeface="Cambria Math"/>
                      </a:rPr>
                      <m:t>𝑥</m:t>
                    </m:r>
                    <m:r>
                      <a:rPr lang="en-US" sz="1600" b="0" i="1" smtClean="0">
                        <a:solidFill>
                          <a:schemeClr val="tx1"/>
                        </a:solidFill>
                        <a:latin typeface="Cambria Math"/>
                        <a:ea typeface="Cambria Math"/>
                      </a:rPr>
                      <m:t>+ </m:t>
                    </m:r>
                    <m:r>
                      <a:rPr lang="en-US" sz="1600" i="1">
                        <a:solidFill>
                          <a:schemeClr val="tx1"/>
                        </a:solidFill>
                        <a:latin typeface="Cambria Math"/>
                        <a:ea typeface="Cambria Math"/>
                      </a:rPr>
                      <m:t>𝑦</m:t>
                    </m:r>
                  </m:oMath>
                </a14:m>
                <a:r>
                  <a:rPr lang="en-US" sz="1600" dirty="0">
                    <a:solidFill>
                      <a:srgbClr val="000000"/>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695211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5.69</a:t>
            </a:r>
          </a:p>
        </p:txBody>
      </p:sp>
      <p:pic>
        <p:nvPicPr>
          <p:cNvPr id="2" name="Picture Placeholder 1" descr="On the x y plane the curve y = e to the x is shown from x = 0 to x = 3 (3, e cubed). The points (1, 0) and (3, 0) are marked on the x axes. A dashed line rises from (1, 0) marked x = 1; similarly, a solid line rises from (3, 0) marked x = 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702" r="-6670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Finding a centroid of a region below the curve </a:t>
                </a:r>
                <a14:m>
                  <m:oMath xmlns:m="http://schemas.openxmlformats.org/officeDocument/2006/math">
                    <m:r>
                      <a:rPr lang="en-US" sz="1600" i="1">
                        <a:latin typeface="Cambria Math"/>
                      </a:rPr>
                      <m:t>𝑦</m:t>
                    </m:r>
                    <m:r>
                      <a:rPr lang="en-US" sz="1600" i="1">
                        <a:latin typeface="Cambria Math"/>
                      </a:rPr>
                      <m:t>= </m:t>
                    </m:r>
                    <m:sSup>
                      <m:sSupPr>
                        <m:ctrlPr>
                          <a:rPr lang="en-US" sz="1600" i="1">
                            <a:latin typeface="Cambria Math" panose="02040503050406030204" pitchFamily="18" charset="0"/>
                          </a:rPr>
                        </m:ctrlPr>
                      </m:sSupPr>
                      <m:e>
                        <m:r>
                          <a:rPr lang="en-US" sz="1600" i="1">
                            <a:latin typeface="Cambria Math"/>
                          </a:rPr>
                          <m:t>𝑒</m:t>
                        </m:r>
                      </m:e>
                      <m:sup>
                        <m:r>
                          <a:rPr lang="en-US" sz="1600" i="1">
                            <a:latin typeface="Cambria Math"/>
                          </a:rPr>
                          <m:t>𝑥</m:t>
                        </m:r>
                      </m:sup>
                    </m:sSup>
                  </m:oMath>
                </a14:m>
                <a:r>
                  <a:rPr lang="en-US" sz="1600" i="1"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931036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5.70</a:t>
            </a:r>
          </a:p>
        </p:txBody>
      </p:sp>
      <p:pic>
        <p:nvPicPr>
          <p:cNvPr id="2" name="Picture Placeholder 1" descr="In x y z space, the solid Q is shown with corners (0, 0, 0), (0, 0, 2), (0, 3, 0), and (6, 0, 0). Alternatively, you could consider the solid as being bounded by the x y, x z, and y z planes and the plane x + 2y + 3z = 6, forming an irregular tetrahedr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551" b="-6551"/>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Finding the mass of a three-dimensional solid </a:t>
                </a:r>
                <a14:m>
                  <m:oMath xmlns:m="http://schemas.openxmlformats.org/officeDocument/2006/math">
                    <m:r>
                      <a:rPr lang="en-US" sz="1600" i="1" dirty="0" smtClean="0">
                        <a:solidFill>
                          <a:srgbClr val="000000"/>
                        </a:solidFill>
                        <a:latin typeface="Cambria Math"/>
                      </a:rPr>
                      <m:t>𝑄</m:t>
                    </m:r>
                  </m:oMath>
                </a14:m>
                <a:r>
                  <a:rPr lang="en-US" sz="1600" dirty="0">
                    <a:solidFill>
                      <a:srgbClr val="000000"/>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63770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5.71</a:t>
            </a:r>
          </a:p>
        </p:txBody>
      </p:sp>
      <p:pic>
        <p:nvPicPr>
          <p:cNvPr id="2" name="Picture Placeholder 1" descr="On the left-hand side of this figure, there is a region G with point (u, v) given in the Cartesian u v-plane. Then there is an arrow from this graph to the right-hand side of the figure marked with x = g(u, v) and y = h(u, v). On the right-hand side of this figure there is a region R with point (x, y) given in the Cartesian xy- 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846" b="-684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transformation of a region </a:t>
                </a:r>
                <a:r>
                  <a:rPr lang="en-US" sz="1600" i="1" dirty="0"/>
                  <a:t>G</a:t>
                </a:r>
                <a:r>
                  <a:rPr lang="en-US" sz="1600" dirty="0"/>
                  <a:t> in the </a:t>
                </a:r>
                <a14:m>
                  <m:oMath xmlns:m="http://schemas.openxmlformats.org/officeDocument/2006/math">
                    <m:r>
                      <a:rPr lang="en-US" sz="1600" b="0" i="1" smtClean="0">
                        <a:latin typeface="Cambria Math"/>
                      </a:rPr>
                      <m:t>𝑢𝑣</m:t>
                    </m:r>
                  </m:oMath>
                </a14:m>
                <a:r>
                  <a:rPr lang="en-US" sz="1600" dirty="0"/>
                  <a:t>-plane into a region </a:t>
                </a:r>
                <a:r>
                  <a:rPr lang="en-US" sz="1600" i="1" dirty="0"/>
                  <a:t>R</a:t>
                </a:r>
                <a:r>
                  <a:rPr lang="en-US" sz="1600" dirty="0"/>
                  <a:t> in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436032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5.72</a:t>
            </a:r>
          </a:p>
        </p:txBody>
      </p:sp>
      <p:pic>
        <p:nvPicPr>
          <p:cNvPr id="2" name="Picture Placeholder 1" descr="On the left-hand side of this figure, there is a rectangle G with a marked subrectangle given in the first quadrant of the Cartesian r theta-plane. Then there is an arrow from this graph to the right-hand side of the figure marked with x = r cos theta and y = r sin theta. On the right-hand side of this figure there is a quarter circle R with a marked subannulus (analogous to the rectangle in the other graph) given in the Cartesian x y-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228" b="-622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rectangle in the </a:t>
                </a:r>
                <a14:m>
                  <m:oMath xmlns:m="http://schemas.openxmlformats.org/officeDocument/2006/math">
                    <m:r>
                      <a:rPr lang="en-US" sz="1600" b="0" i="1" smtClean="0">
                        <a:latin typeface="Cambria Math"/>
                      </a:rPr>
                      <m:t>𝑟</m:t>
                    </m:r>
                    <m:r>
                      <a:rPr lang="en-US" sz="1600" b="0" i="1" smtClean="0">
                        <a:latin typeface="Cambria Math"/>
                        <a:ea typeface="Cambria Math"/>
                      </a:rPr>
                      <m:t>𝜃</m:t>
                    </m:r>
                  </m:oMath>
                </a14:m>
                <a:r>
                  <a:rPr lang="en-US" sz="1600" dirty="0"/>
                  <a:t>-plane is mapped into a quarter circle in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6019479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5.73</a:t>
            </a:r>
          </a:p>
        </p:txBody>
      </p:sp>
      <p:pic>
        <p:nvPicPr>
          <p:cNvPr id="2" name="Picture Placeholder 1" descr="On the left-hand side of this figure, there is a triangular region given in the Cartesian uv-plane with boundaries A, B, and C represented by the v axis, the line u = v, and the line v = 1, respectively. Then there is an arrow from this graph to the right-hand side of the figure marked with x = u squared minus v squared and y = u v. On the right-hand side of this figure there is a complex region given in the Cartesian x y-plane with boundaries A’, B’, and C’ given by the x axis, y axis, and a line curving from (negative 1, 0) through (0, 1), namely x = y squared minus 1, respectively."/>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6071" b="-607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triangular region in the </a:t>
                </a:r>
                <a14:m>
                  <m:oMath xmlns:m="http://schemas.openxmlformats.org/officeDocument/2006/math">
                    <m:r>
                      <a:rPr lang="en-US" sz="1600" i="1">
                        <a:latin typeface="Cambria Math"/>
                      </a:rPr>
                      <m:t>𝑢𝑣</m:t>
                    </m:r>
                  </m:oMath>
                </a14:m>
                <a:r>
                  <a:rPr lang="en-US" sz="1600" dirty="0"/>
                  <a:t>-plane is transformed into an image in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19225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5.74</a:t>
            </a:r>
          </a:p>
        </p:txBody>
      </p:sp>
      <p:pic>
        <p:nvPicPr>
          <p:cNvPr id="2" name="Picture Placeholder 1" descr="On the left-hand side of this figure, there is a region S with lower right corner point (u sub 0, v sub 0), height Delta v, and length Delta u given in the Cartesian u v-plane. Then there is an arrow from this graph to the right-hand side of the figure marked with T. On the right-hand side of this figure there is a region R with point (x sub 0, y sub 0) given in the Cartesian x y-plane with sides r(u, v sub 0) along the bottom and r(u sub 0, v) along the lef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152" b="-1615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small rectangle </a:t>
                </a:r>
                <a:r>
                  <a:rPr lang="en-US" sz="1600" i="1" dirty="0"/>
                  <a:t>S</a:t>
                </a:r>
                <a:r>
                  <a:rPr lang="en-US" sz="1600" dirty="0"/>
                  <a:t> in the </a:t>
                </a:r>
                <a14:m>
                  <m:oMath xmlns:m="http://schemas.openxmlformats.org/officeDocument/2006/math">
                    <m:r>
                      <a:rPr lang="en-US" sz="1600" i="1">
                        <a:latin typeface="Cambria Math"/>
                      </a:rPr>
                      <m:t>𝑢𝑣</m:t>
                    </m:r>
                  </m:oMath>
                </a14:m>
                <a:r>
                  <a:rPr lang="en-US" sz="1600" dirty="0"/>
                  <a:t>-plane is transformed into a region </a:t>
                </a:r>
                <a:r>
                  <a:rPr lang="en-US" sz="1600" i="1" dirty="0"/>
                  <a:t>R</a:t>
                </a:r>
                <a:r>
                  <a:rPr lang="en-US" sz="1600" dirty="0"/>
                  <a:t> in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00526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5.75</a:t>
            </a:r>
          </a:p>
        </p:txBody>
      </p:sp>
      <p:pic>
        <p:nvPicPr>
          <p:cNvPr id="2" name="Picture Placeholder 1" descr="On the left-hand side of this figure, there is a rectangle S with an inscribed red oval and a subrectangle with lower right corner point (u sub ij, v sub ij), height Delta v, and length Delta u given in the Cartesian u v-plane. Then there is an arrow from this graph to the right-hand side of the figure marked with T. On the right-hand side of this figure there is a region R with inscribed (deformed) red oval and a subrectangle R sub ij with corner point (x sub ij, y sub ij) given in the Cartesian x y-plane. The subrectangle is blown up and shown with vectors pointing along the edge from the corner poin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726" b="-172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a:t>
                </a:r>
                <a:r>
                  <a:rPr lang="en-US" sz="1600" dirty="0" err="1"/>
                  <a:t>subrectangles</a:t>
                </a:r>
                <a:r>
                  <a:rPr lang="en-US" sz="1600" dirty="0"/>
                  <a:t> </a:t>
                </a:r>
                <a:r>
                  <a:rPr lang="en-US" sz="1600" i="1" dirty="0" err="1"/>
                  <a:t>S</a:t>
                </a:r>
                <a:r>
                  <a:rPr lang="en-US" sz="1600" i="1" baseline="-25000" dirty="0" err="1"/>
                  <a:t>ij</a:t>
                </a:r>
                <a:r>
                  <a:rPr lang="en-US" sz="1600" dirty="0"/>
                  <a:t> in the </a:t>
                </a:r>
                <a14:m>
                  <m:oMath xmlns:m="http://schemas.openxmlformats.org/officeDocument/2006/math">
                    <m:r>
                      <a:rPr lang="en-US" sz="1600" i="1">
                        <a:latin typeface="Cambria Math"/>
                      </a:rPr>
                      <m:t>𝑢𝑣</m:t>
                    </m:r>
                  </m:oMath>
                </a14:m>
                <a:r>
                  <a:rPr lang="en-US" sz="1600" dirty="0"/>
                  <a:t>-plane transform into </a:t>
                </a:r>
                <a:r>
                  <a:rPr lang="en-US" sz="1600" dirty="0" err="1"/>
                  <a:t>subrectangles</a:t>
                </a:r>
                <a:r>
                  <a:rPr lang="en-US" sz="1600" dirty="0"/>
                  <a:t> </a:t>
                </a:r>
                <a:r>
                  <a:rPr lang="en-US" sz="1600" i="1" dirty="0"/>
                  <a:t>R</a:t>
                </a:r>
                <a:r>
                  <a:rPr lang="en-US" sz="1600" i="1" baseline="-25000" dirty="0"/>
                  <a:t>ij</a:t>
                </a:r>
                <a:r>
                  <a:rPr lang="en-US" sz="1600" dirty="0"/>
                  <a:t> in the </a:t>
                </a:r>
                <a14:m>
                  <m:oMath xmlns:m="http://schemas.openxmlformats.org/officeDocument/2006/math">
                    <m:r>
                      <a:rPr lang="en-US" sz="1600" b="0" i="1"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99848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5.76</a:t>
            </a:r>
          </a:p>
        </p:txBody>
      </p:sp>
      <p:pic>
        <p:nvPicPr>
          <p:cNvPr id="2" name="Picture Placeholder 1" descr="A semicircle in the first quadrant of the xy plane with radius 1 and center (1, 0). The equation for this curve is given as y = the square root of (2x minus x squar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2940" r="-42940"/>
          <a:stretch>
            <a:fillRect/>
          </a:stretch>
        </p:blipFill>
        <p:spPr/>
      </p:pic>
      <p:sp>
        <p:nvSpPr>
          <p:cNvPr id="7" name="Text Placeholder 6"/>
          <p:cNvSpPr>
            <a:spLocks noGrp="1"/>
          </p:cNvSpPr>
          <p:nvPr>
            <p:ph type="body" sz="quarter" idx="14"/>
          </p:nvPr>
        </p:nvSpPr>
        <p:spPr/>
        <p:txBody>
          <a:bodyPr>
            <a:normAutofit/>
          </a:bodyPr>
          <a:lstStyle/>
          <a:p>
            <a:r>
              <a:rPr lang="en-US" sz="1600" dirty="0"/>
              <a:t>Changing a region from rectangular to polar coordinates.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9517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a:t>
            </a:r>
          </a:p>
        </p:txBody>
      </p:sp>
      <p:pic>
        <p:nvPicPr>
          <p:cNvPr id="2" name="Picture Placeholder 1" descr="This figure consists of two figures marked a and b. In figure a, in xyz space, a surface is shown that is given by the function f(x, y). A point x is chosen on the x axis, and at this point, it it written fix x. From this point, a plane is projected perpendicular to the xy plane along the line with value x. This plane is marked Area A(x), and the entire space under the surface is marked V. Similarly, in figure b, in xyz space, a surface is shown that is given by the function f(x, y). A point y is chosen on the y axis, and at this point, it it written fix y. From this point, a plane is projected perpendicular to the xy plane along the line with value y. This plane is marked Area A(y), and the entire space under the surface is marked V."/>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2615" r="-1261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lnSpcReduction="10000"/>
              </a:bodyPr>
              <a:lstStyle/>
              <a:p>
                <a:pPr marL="342900" indent="-342900">
                  <a:buFontTx/>
                  <a:buAutoNum type="alphaLcParenBoth"/>
                </a:pPr>
                <a:r>
                  <a:rPr lang="en-US" sz="1600" dirty="0"/>
                  <a:t>Integrating first with respect to </a:t>
                </a:r>
                <a14:m>
                  <m:oMath xmlns:m="http://schemas.openxmlformats.org/officeDocument/2006/math">
                    <m:r>
                      <a:rPr lang="en-US" sz="1600" b="0" i="1" smtClean="0">
                        <a:latin typeface="Cambria Math"/>
                      </a:rPr>
                      <m:t>𝑦</m:t>
                    </m:r>
                  </m:oMath>
                </a14:m>
                <a:r>
                  <a:rPr lang="en-US" sz="1600" dirty="0"/>
                  <a:t> and then with respect to </a:t>
                </a:r>
                <a14:m>
                  <m:oMath xmlns:m="http://schemas.openxmlformats.org/officeDocument/2006/math">
                    <m:r>
                      <a:rPr lang="en-US" sz="1600" b="0" i="1" smtClean="0">
                        <a:latin typeface="Cambria Math"/>
                      </a:rPr>
                      <m:t>𝑥</m:t>
                    </m:r>
                  </m:oMath>
                </a14:m>
                <a:r>
                  <a:rPr lang="en-US" sz="1600" dirty="0"/>
                  <a:t> to find the area </a:t>
                </a:r>
                <a14:m>
                  <m:oMath xmlns:m="http://schemas.openxmlformats.org/officeDocument/2006/math">
                    <m:r>
                      <a:rPr lang="en-US" sz="1600" b="0" i="1" smtClean="0">
                        <a:latin typeface="Cambria Math"/>
                      </a:rPr>
                      <m:t>𝐴</m:t>
                    </m:r>
                    <m:d>
                      <m:dPr>
                        <m:ctrlPr>
                          <a:rPr lang="en-US" sz="1600" b="0" i="1" smtClean="0">
                            <a:latin typeface="Cambria Math" panose="02040503050406030204" pitchFamily="18" charset="0"/>
                          </a:rPr>
                        </m:ctrlPr>
                      </m:dPr>
                      <m:e>
                        <m:r>
                          <a:rPr lang="en-US" sz="1600" b="0" i="1" smtClean="0">
                            <a:latin typeface="Cambria Math"/>
                          </a:rPr>
                          <m:t>𝑥</m:t>
                        </m:r>
                      </m:e>
                    </m:d>
                  </m:oMath>
                </a14:m>
                <a:r>
                  <a:rPr lang="en-US" sz="1600" dirty="0"/>
                  <a:t> and then the volume </a:t>
                </a:r>
                <a:r>
                  <a:rPr lang="en-US" sz="1600" i="1" dirty="0"/>
                  <a:t>V</a:t>
                </a:r>
                <a:r>
                  <a:rPr lang="en-US" sz="1600" dirty="0"/>
                  <a:t>;</a:t>
                </a:r>
              </a:p>
              <a:p>
                <a:pPr marL="342900" indent="-342900">
                  <a:buFontTx/>
                  <a:buAutoNum type="alphaLcParenBoth"/>
                </a:pPr>
                <a:r>
                  <a:rPr lang="en-US" sz="1600" dirty="0"/>
                  <a:t>integrating first with respect to </a:t>
                </a:r>
                <a14:m>
                  <m:oMath xmlns:m="http://schemas.openxmlformats.org/officeDocument/2006/math">
                    <m:r>
                      <a:rPr lang="en-US" sz="1600" b="0" i="1" smtClean="0">
                        <a:latin typeface="Cambria Math"/>
                      </a:rPr>
                      <m:t>𝑥</m:t>
                    </m:r>
                  </m:oMath>
                </a14:m>
                <a:r>
                  <a:rPr lang="en-US" sz="1600" dirty="0"/>
                  <a:t> and then with respect to </a:t>
                </a:r>
                <a14:m>
                  <m:oMath xmlns:m="http://schemas.openxmlformats.org/officeDocument/2006/math">
                    <m:r>
                      <a:rPr lang="en-US" sz="1600" b="0" i="1" smtClean="0">
                        <a:latin typeface="Cambria Math"/>
                      </a:rPr>
                      <m:t>𝑦</m:t>
                    </m:r>
                  </m:oMath>
                </a14:m>
                <a:r>
                  <a:rPr lang="en-US" sz="1600" dirty="0"/>
                  <a:t> to find the area </a:t>
                </a:r>
                <a14:m>
                  <m:oMath xmlns:m="http://schemas.openxmlformats.org/officeDocument/2006/math">
                    <m:r>
                      <a:rPr lang="en-US" sz="1600" i="1">
                        <a:latin typeface="Cambria Math"/>
                      </a:rPr>
                      <m:t>𝐴</m:t>
                    </m:r>
                    <m:d>
                      <m:dPr>
                        <m:ctrlPr>
                          <a:rPr lang="en-US" sz="1600" i="1" smtClean="0">
                            <a:latin typeface="Cambria Math" panose="02040503050406030204" pitchFamily="18" charset="0"/>
                          </a:rPr>
                        </m:ctrlPr>
                      </m:dPr>
                      <m:e>
                        <m:r>
                          <a:rPr lang="en-US" sz="1600" b="0" i="1" smtClean="0">
                            <a:latin typeface="Cambria Math"/>
                          </a:rPr>
                          <m:t>𝑦</m:t>
                        </m:r>
                      </m:e>
                    </m:d>
                  </m:oMath>
                </a14:m>
                <a:r>
                  <a:rPr lang="en-US" sz="1600" dirty="0"/>
                  <a:t>  and then the volume </a:t>
                </a:r>
                <a:r>
                  <a:rPr lang="en-US" sz="1600" i="1" dirty="0"/>
                  <a:t>V</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3665" b="-104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09189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5.77</a:t>
            </a:r>
          </a:p>
        </p:txBody>
      </p:sp>
      <p:pic>
        <p:nvPicPr>
          <p:cNvPr id="2" name="Picture Placeholder 1" descr="A parallelogram R with corners (1, 2), (3, 4), (6, 5), and (4,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5517" r="-45517"/>
          <a:stretch>
            <a:fillRect/>
          </a:stretch>
        </p:blipFill>
        <p:spPr/>
      </p:pic>
      <p:sp>
        <p:nvSpPr>
          <p:cNvPr id="7" name="Text Placeholder 6"/>
          <p:cNvSpPr>
            <a:spLocks noGrp="1"/>
          </p:cNvSpPr>
          <p:nvPr>
            <p:ph type="body" sz="quarter" idx="14"/>
          </p:nvPr>
        </p:nvSpPr>
        <p:spPr/>
        <p:txBody>
          <a:bodyPr>
            <a:normAutofit/>
          </a:bodyPr>
          <a:lstStyle/>
          <a:p>
            <a:r>
              <a:rPr lang="en-US" sz="1600" dirty="0"/>
              <a:t>The region of integration for the given integral.</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9423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5.78</a:t>
            </a:r>
          </a:p>
        </p:txBody>
      </p:sp>
      <p:pic>
        <p:nvPicPr>
          <p:cNvPr id="2" name="Picture Placeholder 1" descr="A parallelogram R with corners (1, 2), (3, 4), (6, 5), and (4, 3) formed by the lines y = x + 1, y = x minus 1, y = (x + 9)/3, and y = (x + 5)/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7895" r="-1789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parallelogram in the </a:t>
                </a:r>
                <a14:m>
                  <m:oMath xmlns:m="http://schemas.openxmlformats.org/officeDocument/2006/math">
                    <m:r>
                      <a:rPr lang="en-US" sz="1600" b="0" i="1" smtClean="0">
                        <a:latin typeface="Cambria Math"/>
                      </a:rPr>
                      <m:t>𝑥𝑦</m:t>
                    </m:r>
                  </m:oMath>
                </a14:m>
                <a:r>
                  <a:rPr lang="en-US" sz="1600" dirty="0"/>
                  <a:t>-plane that we want to transform by a change in variables.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80949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5.79</a:t>
            </a:r>
          </a:p>
        </p:txBody>
      </p:sp>
      <p:pic>
        <p:nvPicPr>
          <p:cNvPr id="2" name="Picture Placeholder 1" descr="On the left-hand side of this figure, there is a complex region R in the Cartesian x y-plane bounded by x squared minus y squared = negative 1, x squared minus y squared = 1, x + y = 3, and x + y = 1. Then there is an arrow from this graph to the right-hand side of the figure marked with x = (u + v)/2 and y = (v minus u)/2. On the right-hand side of this figure there is a simpler region S in the Cartesian u v-plane bounded by u v = negative 1, u v = 1, v = 1, and v =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7753" b="-17753"/>
          <a:stretch>
            <a:fillRect/>
          </a:stretch>
        </p:blipFill>
        <p:spPr/>
      </p:pic>
      <p:sp>
        <p:nvSpPr>
          <p:cNvPr id="7" name="Text Placeholder 6"/>
          <p:cNvSpPr>
            <a:spLocks noGrp="1"/>
          </p:cNvSpPr>
          <p:nvPr>
            <p:ph type="body" sz="quarter" idx="14"/>
          </p:nvPr>
        </p:nvSpPr>
        <p:spPr/>
        <p:txBody>
          <a:bodyPr>
            <a:normAutofit/>
          </a:bodyPr>
          <a:lstStyle/>
          <a:p>
            <a:r>
              <a:rPr lang="en-US" sz="1600" dirty="0"/>
              <a:t>Transforming the region </a:t>
            </a:r>
            <a:r>
              <a:rPr lang="en-US" sz="1600" i="1" dirty="0"/>
              <a:t>R</a:t>
            </a:r>
            <a:r>
              <a:rPr lang="en-US" sz="1600" dirty="0"/>
              <a:t> into the region </a:t>
            </a:r>
            <a:r>
              <a:rPr lang="en-US" sz="1600" i="1" dirty="0"/>
              <a:t>S</a:t>
            </a:r>
            <a:r>
              <a:rPr lang="en-US" sz="1600" dirty="0"/>
              <a:t> to simplify the computation of an integral.</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18657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5.80</a:t>
            </a:r>
          </a:p>
        </p:txBody>
      </p:sp>
      <p:pic>
        <p:nvPicPr>
          <p:cNvPr id="2" name="Picture Placeholder 1" descr="On the left-hand side of this figure, there is a region G in u v w space. Then there is an arrow from this graph to the right-hand side of the figure marked with x = g(u, v, w), y = h(u, v, w), and z = k(u, v, w). On the right-hand side of this figure there is a region D in xyz spa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7673" b="-767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region </a:t>
                </a:r>
                <a:r>
                  <a:rPr lang="en-US" sz="1600" i="1" dirty="0"/>
                  <a:t>G</a:t>
                </a:r>
                <a:r>
                  <a:rPr lang="en-US" sz="1600" dirty="0"/>
                  <a:t> in </a:t>
                </a:r>
                <a14:m>
                  <m:oMath xmlns:m="http://schemas.openxmlformats.org/officeDocument/2006/math">
                    <m:r>
                      <a:rPr lang="en-US" sz="1600" i="1">
                        <a:latin typeface="Cambria Math"/>
                      </a:rPr>
                      <m:t>𝑢𝑣</m:t>
                    </m:r>
                    <m:r>
                      <a:rPr lang="en-US" sz="1600" b="0" i="1" smtClean="0">
                        <a:latin typeface="Cambria Math"/>
                      </a:rPr>
                      <m:t>𝑤</m:t>
                    </m:r>
                  </m:oMath>
                </a14:m>
                <a:r>
                  <a:rPr lang="en-US" sz="1600" dirty="0"/>
                  <a:t>-space mapped to a region </a:t>
                </a:r>
                <a:r>
                  <a:rPr lang="en-US" sz="1600" i="1" dirty="0"/>
                  <a:t>D</a:t>
                </a:r>
                <a:r>
                  <a:rPr lang="en-US" sz="1600" dirty="0"/>
                  <a:t> in </a:t>
                </a:r>
                <a14:m>
                  <m:oMath xmlns:m="http://schemas.openxmlformats.org/officeDocument/2006/math">
                    <m:r>
                      <a:rPr lang="en-US" sz="1600" b="0" i="1" smtClean="0">
                        <a:latin typeface="Cambria Math"/>
                      </a:rPr>
                      <m:t>𝑥𝑦𝑧</m:t>
                    </m:r>
                  </m:oMath>
                </a14:m>
                <a:r>
                  <a:rPr lang="en-US" sz="1600" dirty="0"/>
                  <a:t>-space.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02397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5.81</a:t>
            </a:r>
          </a:p>
        </p:txBody>
      </p:sp>
      <p:pic>
        <p:nvPicPr>
          <p:cNvPr id="2" name="Picture Placeholder 1" descr="On the left-hand side of this figure, there is a cube G with sides parallel to the coordinate axes in cylindrical coordinate space. Then there is an arrow from this graph to the right-hand side of the figure marked with x = r cos theta, y = r sin theta, and z = z. On the right-hand side of this figure there is a region D in x y z space that is a thick annulus. The top is labeled z = constant, the flat vertical side is labeled theta = constant, and the outermost side is labeled r = constan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2" r="-15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transformation from rectangular coordinates to cylindrical coordinates can be treated as a change of variables from region </a:t>
                </a:r>
                <a:r>
                  <a:rPr lang="en-US" sz="1600" i="1" dirty="0"/>
                  <a:t>G</a:t>
                </a:r>
                <a:r>
                  <a:rPr lang="en-US" sz="1600" dirty="0"/>
                  <a:t> in </a:t>
                </a:r>
                <a14:m>
                  <m:oMath xmlns:m="http://schemas.openxmlformats.org/officeDocument/2006/math">
                    <m:r>
                      <a:rPr lang="en-US" sz="1600" b="0" i="1" smtClean="0">
                        <a:latin typeface="Cambria Math"/>
                      </a:rPr>
                      <m:t>𝑟</m:t>
                    </m:r>
                    <m:r>
                      <a:rPr lang="en-US" sz="1600" b="0" i="1" smtClean="0">
                        <a:latin typeface="Cambria Math"/>
                        <a:ea typeface="Cambria Math"/>
                      </a:rPr>
                      <m:t>𝜃</m:t>
                    </m:r>
                    <m:r>
                      <a:rPr lang="en-US" sz="1600" b="0" i="1" smtClean="0">
                        <a:latin typeface="Cambria Math"/>
                        <a:ea typeface="Cambria Math"/>
                      </a:rPr>
                      <m:t>𝑧</m:t>
                    </m:r>
                  </m:oMath>
                </a14:m>
                <a:r>
                  <a:rPr lang="en-US" sz="1600" dirty="0"/>
                  <a:t>-space to region </a:t>
                </a:r>
                <a:r>
                  <a:rPr lang="en-US" sz="1600" i="1" dirty="0"/>
                  <a:t>D</a:t>
                </a:r>
                <a:r>
                  <a:rPr lang="en-US" sz="1600" dirty="0"/>
                  <a:t> in </a:t>
                </a:r>
                <a14:m>
                  <m:oMath xmlns:m="http://schemas.openxmlformats.org/officeDocument/2006/math">
                    <m:r>
                      <a:rPr lang="en-US" sz="1600" b="0" i="1" smtClean="0">
                        <a:latin typeface="Cambria Math"/>
                      </a:rPr>
                      <m:t>𝑥𝑦𝑧</m:t>
                    </m:r>
                  </m:oMath>
                </a14:m>
                <a:r>
                  <a:rPr lang="en-US" sz="1600" dirty="0"/>
                  <a:t>-space.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508880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5.82</a:t>
            </a:r>
          </a:p>
        </p:txBody>
      </p:sp>
      <p:pic>
        <p:nvPicPr>
          <p:cNvPr id="2" name="Picture Placeholder 1" descr="On the left-hand side of this figure, there is a cube G with sides parallel to the coordinate axes in rho phi theta space. Then there is an arrow from this graph to the right-hand side of the figure marked with x = rho sin phi cos theta, y = rho sin phi sin theta, and z = rho cos phi. On the right-hand side of this figure there is a region D in xyz space that is a thick annulus and has the point (x, y, z) shown as being equal to (rho, phi, theta). The top is labeled phi = constant, the flat vertical side is labeled theta = constant, and the outermost side is labeled rho = constan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20" r="-32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transformation from rectangular coordinates to spherical coordinates can be treated as a change of variables from region </a:t>
                </a:r>
                <a:r>
                  <a:rPr lang="en-US" sz="1600" i="1" dirty="0"/>
                  <a:t>G</a:t>
                </a:r>
                <a:r>
                  <a:rPr lang="en-US" sz="1600" dirty="0"/>
                  <a:t> in </a:t>
                </a:r>
                <a14:m>
                  <m:oMath xmlns:m="http://schemas.openxmlformats.org/officeDocument/2006/math">
                    <m:r>
                      <a:rPr lang="en-US" sz="1600" i="1" smtClean="0">
                        <a:latin typeface="Cambria Math"/>
                        <a:ea typeface="Cambria Math"/>
                      </a:rPr>
                      <m:t>𝜌𝜃𝜑</m:t>
                    </m:r>
                  </m:oMath>
                </a14:m>
                <a:r>
                  <a:rPr lang="en-US" sz="1600" dirty="0"/>
                  <a:t>-space to region </a:t>
                </a:r>
                <a:r>
                  <a:rPr lang="en-US" sz="1600" i="1" dirty="0"/>
                  <a:t>D</a:t>
                </a:r>
                <a:r>
                  <a:rPr lang="en-US" sz="1600" dirty="0"/>
                  <a:t> in </a:t>
                </a:r>
                <a14:m>
                  <m:oMath xmlns:m="http://schemas.openxmlformats.org/officeDocument/2006/math">
                    <m:r>
                      <a:rPr lang="en-US" sz="1600" i="1">
                        <a:latin typeface="Cambria Math"/>
                      </a:rPr>
                      <m:t>𝑥𝑦𝑧</m:t>
                    </m:r>
                  </m:oMath>
                </a14:m>
                <a:r>
                  <a:rPr lang="en-US" sz="1600" dirty="0"/>
                  <a:t>-space.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247154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5.83</a:t>
            </a:r>
          </a:p>
        </p:txBody>
      </p:sp>
      <p:pic>
        <p:nvPicPr>
          <p:cNvPr id="2" name="Picture Placeholder 1" descr="On the left-hand side of this figure, there is a box G with sides 1, 2, and 1 along the u, v, and w axes, respectively. Then there is an arrow from this graph to the right-hand side of the figure marked with x = u + v, y = 2v, and z = 3w. On the right-hand side of this figure there is a region D in xyz space that is a rotated box with sides 1, 4, and 3 along the x, y, and z axes. The rear plane is marked x = y/2 or y = 2x. The front plane is marked x = y/2 + 1 or y = 2x minus 2."/>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045" r="-604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region </a:t>
                </a:r>
                <a:r>
                  <a:rPr lang="en-US" sz="1600" i="1" dirty="0"/>
                  <a:t>G</a:t>
                </a:r>
                <a:r>
                  <a:rPr lang="en-US" sz="1600" dirty="0"/>
                  <a:t> in </a:t>
                </a:r>
                <a14:m>
                  <m:oMath xmlns:m="http://schemas.openxmlformats.org/officeDocument/2006/math">
                    <m:r>
                      <a:rPr lang="en-US" sz="1600" b="0" i="1" smtClean="0">
                        <a:latin typeface="Cambria Math"/>
                      </a:rPr>
                      <m:t>𝑢𝑣𝑤</m:t>
                    </m:r>
                  </m:oMath>
                </a14:m>
                <a:r>
                  <a:rPr lang="en-US" sz="1600" dirty="0"/>
                  <a:t>-space is transformed to region </a:t>
                </a:r>
                <a:r>
                  <a:rPr lang="en-US" sz="1600" i="1" dirty="0"/>
                  <a:t>D</a:t>
                </a:r>
                <a:r>
                  <a:rPr lang="en-US" sz="1600" dirty="0"/>
                  <a:t> in </a:t>
                </a:r>
                <a14:m>
                  <m:oMath xmlns:m="http://schemas.openxmlformats.org/officeDocument/2006/math">
                    <m:r>
                      <a:rPr lang="en-US" sz="1600" i="1">
                        <a:latin typeface="Cambria Math"/>
                      </a:rPr>
                      <m:t>𝑥𝑦𝑧</m:t>
                    </m:r>
                  </m:oMath>
                </a14:m>
                <a:r>
                  <a:rPr lang="en-US" sz="1600" dirty="0"/>
                  <a:t>-space.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861480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pPr algn="ctr"/>
            <a:r>
              <a:rPr lang="en-US" sz="1600"/>
              <a:t>This OpenStax ancillary resource is © Rice University under a CC BY-NC-SA 4.0 International license; it may be reproduced or modified for noncommercial purposes only but must be attributed to OpenStax, Rice University and any changes must be noted. Any adaptation must be shared under the same type of license.</a:t>
            </a:r>
            <a:endParaRPr lang="en-US" sz="1600" dirty="0"/>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9944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5.8</a:t>
            </a:r>
          </a:p>
        </p:txBody>
      </p:sp>
      <p:pic>
        <p:nvPicPr>
          <p:cNvPr id="2" name="Picture Placeholder 1" descr="The function z = f(x, y) = x sin(xy) is shown, which starts with z = 0 along the x axis. Then, the function increases roughly as a normal sin function would, but then skews a bit and decreases as x increases after pi/2."/>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215" r="-4121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function </a:t>
                </a:r>
                <a14:m>
                  <m:oMath xmlns:m="http://schemas.openxmlformats.org/officeDocument/2006/math">
                    <m:r>
                      <a:rPr lang="en-US" sz="1600" b="0" i="1" smtClean="0">
                        <a:latin typeface="Cambria Math"/>
                      </a:rPr>
                      <m:t>𝑧</m:t>
                    </m:r>
                    <m:r>
                      <a:rPr lang="en-US" sz="1600" b="0" i="1" smtClean="0">
                        <a:latin typeface="Cambria Math"/>
                      </a:rPr>
                      <m:t>=</m:t>
                    </m:r>
                    <m:r>
                      <a:rPr lang="en-US" sz="1600" b="0" i="1" smtClean="0">
                        <a:latin typeface="Cambria Math"/>
                      </a:rPr>
                      <m:t>𝑓</m:t>
                    </m:r>
                    <m:d>
                      <m:dPr>
                        <m:ctrlPr>
                          <a:rPr lang="en-US" sz="1600" b="0" i="1" smtClean="0">
                            <a:latin typeface="Cambria Math" panose="02040503050406030204" pitchFamily="18" charset="0"/>
                          </a:rPr>
                        </m:ctrlPr>
                      </m:dPr>
                      <m:e>
                        <m:r>
                          <a:rPr lang="en-US" sz="1600" b="0" i="1" smtClean="0">
                            <a:latin typeface="Cambria Math"/>
                          </a:rPr>
                          <m:t>𝑥</m:t>
                        </m:r>
                        <m:r>
                          <a:rPr lang="en-US" sz="1600" b="0" i="1" smtClean="0">
                            <a:latin typeface="Cambria Math"/>
                          </a:rPr>
                          <m:t>, </m:t>
                        </m:r>
                        <m:r>
                          <a:rPr lang="en-US" sz="1600" b="0" i="1" smtClean="0">
                            <a:latin typeface="Cambria Math"/>
                          </a:rPr>
                          <m:t>𝑦</m:t>
                        </m:r>
                      </m:e>
                    </m:d>
                    <m:r>
                      <a:rPr lang="en-US" sz="1600" b="0" i="1" smtClean="0">
                        <a:latin typeface="Cambria Math"/>
                      </a:rPr>
                      <m:t>=</m:t>
                    </m:r>
                    <m:r>
                      <a:rPr lang="en-US" sz="1600" b="0" i="1" smtClean="0">
                        <a:latin typeface="Cambria Math"/>
                      </a:rPr>
                      <m:t>𝑥</m:t>
                    </m:r>
                    <m:r>
                      <a:rPr lang="en-US" sz="1600" b="0" i="1" smtClean="0">
                        <a:latin typeface="Cambria Math"/>
                      </a:rPr>
                      <m:t> </m:t>
                    </m:r>
                    <m:func>
                      <m:funcPr>
                        <m:ctrlPr>
                          <a:rPr lang="en-US" sz="1600" b="0" i="1" smtClean="0">
                            <a:latin typeface="Cambria Math" panose="02040503050406030204" pitchFamily="18" charset="0"/>
                          </a:rPr>
                        </m:ctrlPr>
                      </m:funcPr>
                      <m:fName>
                        <m:r>
                          <m:rPr>
                            <m:sty m:val="p"/>
                          </m:rPr>
                          <a:rPr lang="en-US" sz="1600" b="0" i="0" smtClean="0">
                            <a:latin typeface="Cambria Math"/>
                          </a:rPr>
                          <m:t>sin</m:t>
                        </m:r>
                      </m:fName>
                      <m:e>
                        <m:r>
                          <a:rPr lang="en-US" sz="1600" b="0" i="1" smtClean="0">
                            <a:latin typeface="Cambria Math"/>
                          </a:rPr>
                          <m:t>(</m:t>
                        </m:r>
                        <m:r>
                          <a:rPr lang="en-US" sz="1600" b="0" i="1" smtClean="0">
                            <a:latin typeface="Cambria Math"/>
                          </a:rPr>
                          <m:t>𝑥𝑦</m:t>
                        </m:r>
                        <m:r>
                          <a:rPr lang="en-US" sz="1600" b="0" i="1" smtClean="0">
                            <a:latin typeface="Cambria Math"/>
                          </a:rPr>
                          <m:t>)</m:t>
                        </m:r>
                      </m:e>
                    </m:func>
                  </m:oMath>
                </a14:m>
                <a:r>
                  <a:rPr lang="en-US" sz="1600" dirty="0"/>
                  <a:t> over the rectangular region </a:t>
                </a:r>
                <a14:m>
                  <m:oMath xmlns:m="http://schemas.openxmlformats.org/officeDocument/2006/math">
                    <m:r>
                      <a:rPr lang="en-US" sz="1600" i="1">
                        <a:solidFill>
                          <a:schemeClr val="tx1"/>
                        </a:solidFill>
                        <a:latin typeface="Cambria Math"/>
                      </a:rPr>
                      <m:t>𝑅</m:t>
                    </m:r>
                    <m:r>
                      <a:rPr lang="en-US" sz="1600" i="1">
                        <a:solidFill>
                          <a:schemeClr val="tx1"/>
                        </a:solidFill>
                        <a:latin typeface="Cambria Math"/>
                      </a:rPr>
                      <m:t>=</m:t>
                    </m:r>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a:rPr>
                          <m:t>0, </m:t>
                        </m:r>
                        <m:r>
                          <a:rPr lang="en-US" sz="1600" i="1" smtClean="0">
                            <a:solidFill>
                              <a:schemeClr val="tx1"/>
                            </a:solidFill>
                            <a:latin typeface="Cambria Math"/>
                            <a:ea typeface="Cambria Math"/>
                          </a:rPr>
                          <m:t>𝜋</m:t>
                        </m:r>
                      </m:e>
                    </m:d>
                    <m:r>
                      <a:rPr lang="en-US" sz="1600" i="1">
                        <a:solidFill>
                          <a:schemeClr val="tx1"/>
                        </a:solidFill>
                        <a:latin typeface="Cambria Math"/>
                      </a:rPr>
                      <m:t> </m:t>
                    </m:r>
                    <m:r>
                      <a:rPr lang="en-US" sz="1600" i="1">
                        <a:solidFill>
                          <a:schemeClr val="tx1"/>
                        </a:solidFill>
                        <a:latin typeface="Cambria Math"/>
                        <a:ea typeface="Cambria Math"/>
                      </a:rPr>
                      <m:t>×[</m:t>
                    </m:r>
                    <m:r>
                      <a:rPr lang="en-US" sz="1600" b="0" i="1" smtClean="0">
                        <a:solidFill>
                          <a:schemeClr val="tx1"/>
                        </a:solidFill>
                        <a:latin typeface="Cambria Math"/>
                        <a:ea typeface="Cambria Math"/>
                      </a:rPr>
                      <m:t>1,</m:t>
                    </m:r>
                    <m:r>
                      <a:rPr lang="en-US" sz="1600" i="1">
                        <a:solidFill>
                          <a:schemeClr val="tx1"/>
                        </a:solidFill>
                        <a:latin typeface="Cambria Math"/>
                        <a:ea typeface="Cambria Math"/>
                      </a:rPr>
                      <m:t> 2]</m:t>
                    </m:r>
                  </m:oMath>
                </a14:m>
                <a:r>
                  <a:rPr lang="da-DK"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085534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814</TotalTime>
  <Words>1808</Words>
  <Application>Microsoft Office PowerPoint</Application>
  <PresentationFormat>On-screen Show (4:3)</PresentationFormat>
  <Paragraphs>175</Paragraphs>
  <Slides>87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Arial Black</vt:lpstr>
      <vt:lpstr>Calibri</vt:lpstr>
      <vt:lpstr>Cambria Math</vt:lpstr>
      <vt:lpstr>Essential</vt:lpstr>
      <vt:lpstr>PowerPoint Presentation</vt:lpstr>
      <vt:lpstr>Figure 5.1</vt:lpstr>
      <vt:lpstr>Figure 5.2</vt:lpstr>
      <vt:lpstr>Figure 5.3</vt:lpstr>
      <vt:lpstr>Figure 5.4</vt:lpstr>
      <vt:lpstr>Figure 5.5</vt:lpstr>
      <vt:lpstr>Figure 5.6</vt:lpstr>
      <vt:lpstr>Figure 5.7</vt:lpstr>
      <vt:lpstr>Figure 5.8</vt:lpstr>
      <vt:lpstr>Figure 5.9</vt:lpstr>
      <vt:lpstr>Figure 5.10</vt:lpstr>
      <vt:lpstr>Figure 5.11</vt:lpstr>
      <vt:lpstr>PowerPoint Presentation</vt:lpstr>
      <vt:lpstr>Figure 5.12</vt:lpstr>
      <vt:lpstr>Figure 5.13</vt:lpstr>
      <vt:lpstr>Figure 5.14</vt:lpstr>
      <vt:lpstr>Figure 5.15</vt:lpstr>
      <vt:lpstr>Figure 5.16</vt:lpstr>
      <vt:lpstr>Figure 5.17</vt:lpstr>
      <vt:lpstr>Figure 5.18</vt:lpstr>
      <vt:lpstr>Figure 5.19</vt:lpstr>
      <vt:lpstr>Figure 5.20</vt:lpstr>
      <vt:lpstr>Figure 5.21</vt:lpstr>
      <vt:lpstr>Figure 5.22</vt:lpstr>
      <vt:lpstr>Figure 5.23</vt:lpstr>
      <vt:lpstr>Figure 5.24</vt:lpstr>
      <vt:lpstr>Figure 5.25</vt:lpstr>
      <vt:lpstr>Figure 5.26</vt:lpstr>
      <vt:lpstr>Figure 5.27</vt:lpstr>
      <vt:lpstr>Figure 5.28</vt:lpstr>
      <vt:lpstr>Figure 5.29</vt:lpstr>
      <vt:lpstr>Figure 5.30</vt:lpstr>
      <vt:lpstr>Figure 5.31</vt:lpstr>
      <vt:lpstr>Figure 5.32</vt:lpstr>
      <vt:lpstr>Figure 5.33</vt:lpstr>
      <vt:lpstr>Figure 5.34</vt:lpstr>
      <vt:lpstr>Figure 5.35</vt:lpstr>
      <vt:lpstr>Figure 5.36</vt:lpstr>
      <vt:lpstr>Figure 5.37</vt:lpstr>
      <vt:lpstr>Figure 5.38</vt:lpstr>
      <vt:lpstr>Figure 5.39</vt:lpstr>
      <vt:lpstr>Figure 5.40</vt:lpstr>
      <vt:lpstr>Figure 5.41</vt:lpstr>
      <vt:lpstr>Figure 5.42</vt:lpstr>
      <vt:lpstr>Figure 5.43</vt:lpstr>
      <vt:lpstr>Figure 5.44</vt:lpstr>
      <vt:lpstr>Figure 5.45</vt:lpstr>
      <vt:lpstr>Figure 5.46</vt:lpstr>
      <vt:lpstr>Figure 5.47</vt:lpstr>
      <vt:lpstr>Figure 5.48</vt:lpstr>
      <vt:lpstr>Figure 5.49</vt:lpstr>
      <vt:lpstr>Figure 5.50</vt:lpstr>
      <vt:lpstr>Figure 5.51</vt:lpstr>
      <vt:lpstr>Figure 5.52</vt:lpstr>
      <vt:lpstr>Figure 5.53</vt:lpstr>
      <vt:lpstr>Figure 5.54</vt:lpstr>
      <vt:lpstr>Figure 5.55</vt:lpstr>
      <vt:lpstr>Figure 5.56</vt:lpstr>
      <vt:lpstr>Figure 5.57</vt:lpstr>
      <vt:lpstr>Figure 5.58</vt:lpstr>
      <vt:lpstr>Figure 5.59</vt:lpstr>
      <vt:lpstr>PowerPoint Presentation</vt:lpstr>
      <vt:lpstr>Figure 5.60</vt:lpstr>
      <vt:lpstr>Figure 5.61</vt:lpstr>
      <vt:lpstr>Figure 5.62</vt:lpstr>
      <vt:lpstr>Figure 5.63</vt:lpstr>
      <vt:lpstr>Figure 5.64</vt:lpstr>
      <vt:lpstr>Figure 5.65</vt:lpstr>
      <vt:lpstr>Figure 5.66</vt:lpstr>
      <vt:lpstr>Figure 5.67</vt:lpstr>
      <vt:lpstr>Figure 5.68</vt:lpstr>
      <vt:lpstr>Figure 5.69</vt:lpstr>
      <vt:lpstr>Figure 5.70</vt:lpstr>
      <vt:lpstr>Figure 5.71</vt:lpstr>
      <vt:lpstr>Figure 5.72</vt:lpstr>
      <vt:lpstr>Figure 5.73</vt:lpstr>
      <vt:lpstr>Figure 5.74</vt:lpstr>
      <vt:lpstr>Figure 5.75</vt:lpstr>
      <vt:lpstr>Figure 5.76</vt:lpstr>
      <vt:lpstr>Figure 5.77</vt:lpstr>
      <vt:lpstr>Figure 5.78</vt:lpstr>
      <vt:lpstr>Figure 5.79</vt:lpstr>
      <vt:lpstr>Figure 5.80</vt:lpstr>
      <vt:lpstr>Figure 5.81</vt:lpstr>
      <vt:lpstr>Figure 5.82</vt:lpstr>
      <vt:lpstr>Figure 5.83</vt:lpstr>
      <vt:lpstr>PowerPoint Presentation</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Jose Escalante</cp:lastModifiedBy>
  <cp:revision>141</cp:revision>
  <cp:lastPrinted>2016-03-16T10:36:11Z</cp:lastPrinted>
  <dcterms:created xsi:type="dcterms:W3CDTF">2012-06-04T02:13:36Z</dcterms:created>
  <dcterms:modified xsi:type="dcterms:W3CDTF">2019-06-24T15:56:05Z</dcterms:modified>
</cp:coreProperties>
</file>